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73" r:id="rId7"/>
    <p:sldId id="264" r:id="rId8"/>
    <p:sldId id="265" r:id="rId9"/>
    <p:sldId id="266" r:id="rId10"/>
    <p:sldId id="267" r:id="rId11"/>
    <p:sldId id="270" r:id="rId12"/>
    <p:sldId id="269" r:id="rId13"/>
    <p:sldId id="271" r:id="rId14"/>
    <p:sldId id="272" r:id="rId15"/>
    <p:sldId id="268" r:id="rId16"/>
    <p:sldId id="26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20" y="13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3D1FD50-16F2-4DF4-8BDF-38D61CE69905}"/>
              </a:ext>
            </a:extLst>
          </p:cNvPr>
          <p:cNvSpPr/>
          <p:nvPr userDrawn="1"/>
        </p:nvSpPr>
        <p:spPr>
          <a:xfrm>
            <a:off x="903188" y="-247333"/>
            <a:ext cx="5752251" cy="20182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B3B6D4-8099-4756-8908-562500375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40E2CC7-777D-448D-B56E-B8CD1C186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BF387E-AB7B-4B4B-897D-81514C7BA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0FBE17-044B-4AF6-A289-0A782F3B7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0144957-439D-47CC-A8ED-6A2C122E5876}"/>
              </a:ext>
            </a:extLst>
          </p:cNvPr>
          <p:cNvSpPr/>
          <p:nvPr userDrawn="1"/>
        </p:nvSpPr>
        <p:spPr>
          <a:xfrm>
            <a:off x="4854698" y="6346745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presentation-creation.ru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59A56F-C8EE-4028-B120-76C4E70D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presentation-creation.ru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915E017-FBEA-43E5-BEF2-B852B6A94906}"/>
              </a:ext>
            </a:extLst>
          </p:cNvPr>
          <p:cNvSpPr/>
          <p:nvPr userDrawn="1"/>
        </p:nvSpPr>
        <p:spPr>
          <a:xfrm rot="5400000">
            <a:off x="11135364" y="890195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E6E6E6"/>
                </a:solidFill>
              </a:rPr>
              <a:t>presentation-creation.ru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C67BA58-7A09-4547-BAED-001287A2F2EE}"/>
              </a:ext>
            </a:extLst>
          </p:cNvPr>
          <p:cNvCxnSpPr/>
          <p:nvPr userDrawn="1"/>
        </p:nvCxnSpPr>
        <p:spPr>
          <a:xfrm>
            <a:off x="504497" y="231228"/>
            <a:ext cx="0" cy="283779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63296E60-0868-48A9-B479-2AB92BB2A7BF}"/>
              </a:ext>
            </a:extLst>
          </p:cNvPr>
          <p:cNvCxnSpPr/>
          <p:nvPr userDrawn="1"/>
        </p:nvCxnSpPr>
        <p:spPr>
          <a:xfrm>
            <a:off x="325821" y="483476"/>
            <a:ext cx="3090041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38E0229F-261C-41BF-A12C-B5845FA2FBD6}"/>
              </a:ext>
            </a:extLst>
          </p:cNvPr>
          <p:cNvCxnSpPr/>
          <p:nvPr userDrawn="1"/>
        </p:nvCxnSpPr>
        <p:spPr>
          <a:xfrm>
            <a:off x="11661228" y="231228"/>
            <a:ext cx="0" cy="283779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EB1CA08C-B418-4425-B845-DCC4DB589141}"/>
              </a:ext>
            </a:extLst>
          </p:cNvPr>
          <p:cNvCxnSpPr/>
          <p:nvPr userDrawn="1"/>
        </p:nvCxnSpPr>
        <p:spPr>
          <a:xfrm>
            <a:off x="8833946" y="483476"/>
            <a:ext cx="3090041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44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499FCD3-56A4-4284-81DF-E3E50BDC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6047691-5406-41FC-B8DB-B022027BF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7AEBC5-6561-4B36-B570-386056950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35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0F69B2-4FAE-42A4-BBC5-8BF096DE8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CD1947-0CD2-42BD-BFD1-5C4416618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CDABD2-BF7A-4C8F-8B16-EA52A5F14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72B473-E977-441B-A8EB-3301D765A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7E1CEE-3915-4259-A6A7-D1B01B396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EB3D31-7ACD-4C98-9D8E-2BDDE7B0A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23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405F6B-C902-4B3E-9912-C6E442B65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7BC53AF-8425-4939-91AE-F683272D0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02FBB3-E12C-46E0-9C0A-AECE9178D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AFC505-F1A6-46C8-AAC8-934BC95DC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0E9474-4172-432C-832B-FEC719D77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F9343C-F37B-47D0-875B-2AF377328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473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A3A611-4217-496F-A970-40D336B59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BA99D7E-740A-449C-B04F-6390E5DB2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607AD3-B579-44BB-B354-6F0449D5A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BF37B6-1BF7-43A4-81B9-1EFFAFF2C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56BAB7-98C3-43DF-A563-53F5C2CD6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77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57C772B-141C-4727-B105-B525D7504E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AF9FFA-49AD-4472-B85D-6ACC9C4B2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AE0885-5569-4FF3-8865-96B5AEB0C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21D7BD-2437-400A-B0D7-8AFEDE15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05A581-BC3B-448C-8E3E-BD317415A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40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4AEA4B8-5F70-408F-8267-EBC3BF799D39}"/>
              </a:ext>
            </a:extLst>
          </p:cNvPr>
          <p:cNvSpPr/>
          <p:nvPr userDrawn="1"/>
        </p:nvSpPr>
        <p:spPr>
          <a:xfrm rot="5400000">
            <a:off x="9839084" y="3621485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82BE6B4-BBE7-4FD2-9A9E-3F0A7E86E6ED}"/>
              </a:ext>
            </a:extLst>
          </p:cNvPr>
          <p:cNvSpPr/>
          <p:nvPr userDrawn="1"/>
        </p:nvSpPr>
        <p:spPr>
          <a:xfrm>
            <a:off x="903189" y="-247332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230E6E-34A3-4404-8606-8589BD17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2F320754-C7CA-4B0F-8B73-F8AA8A2CCFC9}"/>
              </a:ext>
            </a:extLst>
          </p:cNvPr>
          <p:cNvCxnSpPr>
            <a:cxnSpLocks/>
          </p:cNvCxnSpPr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5D6C79DC-EE4C-4388-9262-DC5743925B11}"/>
              </a:ext>
            </a:extLst>
          </p:cNvPr>
          <p:cNvCxnSpPr>
            <a:cxnSpLocks/>
          </p:cNvCxnSpPr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F6707BF-E794-4758-9198-C4AAEF44FAB4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7D4AAE0-5436-4037-A072-14A77D30BC5C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1330AE4-0F80-4FD2-B97D-7A59BDCEC183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39ED9AD7-2833-49ED-A8DA-415C198F42A6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1FBCD121-23DE-4E48-9674-5BF667C62D10}"/>
              </a:ext>
            </a:extLst>
          </p:cNvPr>
          <p:cNvCxnSpPr>
            <a:cxnSpLocks/>
          </p:cNvCxnSpPr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FE9831BE-31D6-4DF1-91FE-B61B9CEC498A}"/>
              </a:ext>
            </a:extLst>
          </p:cNvPr>
          <p:cNvCxnSpPr>
            <a:cxnSpLocks/>
          </p:cNvCxnSpPr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59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CF84C9FF-64C4-4618-9726-6B133EDCAA1C}"/>
              </a:ext>
            </a:extLst>
          </p:cNvPr>
          <p:cNvSpPr/>
          <p:nvPr userDrawn="1"/>
        </p:nvSpPr>
        <p:spPr>
          <a:xfrm>
            <a:off x="903189" y="-247332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75B04B1-DB07-4665-BD0A-B478E567E861}"/>
              </a:ext>
            </a:extLst>
          </p:cNvPr>
          <p:cNvSpPr/>
          <p:nvPr userDrawn="1"/>
        </p:nvSpPr>
        <p:spPr>
          <a:xfrm rot="5400000">
            <a:off x="9839084" y="3621485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230E6E-34A3-4404-8606-8589BD17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0F539780-49F5-4453-B246-123EF9869C97}"/>
              </a:ext>
            </a:extLst>
          </p:cNvPr>
          <p:cNvCxnSpPr>
            <a:cxnSpLocks/>
          </p:cNvCxnSpPr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8BB6DE-FEDF-40A7-860E-03F8897CFC45}"/>
              </a:ext>
            </a:extLst>
          </p:cNvPr>
          <p:cNvCxnSpPr>
            <a:cxnSpLocks/>
          </p:cNvCxnSpPr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31B34079-A0CC-4764-B2FB-A039F07A6BC2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F4253EE-6072-4F68-971B-A47CB1ED625F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C406EFD0-7731-42D5-BFEB-A9093C23524D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43A88D89-5BF4-4CCE-BDB9-19A752ED55FC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69EEA78E-9AF0-41D3-861E-9195C915C0D2}"/>
              </a:ext>
            </a:extLst>
          </p:cNvPr>
          <p:cNvCxnSpPr>
            <a:cxnSpLocks/>
          </p:cNvCxnSpPr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6D758FC-2531-4B75-97B5-2AF89F9A07EF}"/>
              </a:ext>
            </a:extLst>
          </p:cNvPr>
          <p:cNvCxnSpPr>
            <a:cxnSpLocks/>
          </p:cNvCxnSpPr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92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B9E25F44-2886-4168-A05A-B449B6CBB3FD}"/>
              </a:ext>
            </a:extLst>
          </p:cNvPr>
          <p:cNvSpPr/>
          <p:nvPr userDrawn="1"/>
        </p:nvSpPr>
        <p:spPr>
          <a:xfrm>
            <a:off x="903189" y="-247332"/>
            <a:ext cx="4196080" cy="904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3CAFB58-3E06-41C1-B1D3-8E757395E9F5}"/>
              </a:ext>
            </a:extLst>
          </p:cNvPr>
          <p:cNvSpPr/>
          <p:nvPr userDrawn="1"/>
        </p:nvSpPr>
        <p:spPr>
          <a:xfrm>
            <a:off x="596137" y="1805817"/>
            <a:ext cx="694326" cy="1113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230E6E-34A3-4404-8606-8589BD17067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59338" y="1825625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1B639A41-DCFC-4CBD-95A9-00918D1E0C5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459337" y="2515712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2E6A01D8-B25F-4969-9EEE-02D403937381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444548" y="3400900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EB1E053F-9E78-4E0C-A2B0-31B557FA902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444547" y="4090987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7B877FE1-D2EF-4E9F-AC08-DACA8D5147E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436188" y="4916011"/>
            <a:ext cx="7870785" cy="555150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78790F4C-C0C7-494A-ACE0-B312EAD20E8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436187" y="5606098"/>
            <a:ext cx="7870785" cy="5551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Описание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CFD3D3-A261-41F6-9B31-77CF879FEDB4}"/>
              </a:ext>
            </a:extLst>
          </p:cNvPr>
          <p:cNvSpPr txBox="1"/>
          <p:nvPr userDrawn="1"/>
        </p:nvSpPr>
        <p:spPr>
          <a:xfrm>
            <a:off x="656202" y="1595368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1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8889ABCA-A0FD-4E3C-AFB3-8604C63789C3}"/>
              </a:ext>
            </a:extLst>
          </p:cNvPr>
          <p:cNvSpPr/>
          <p:nvPr userDrawn="1"/>
        </p:nvSpPr>
        <p:spPr>
          <a:xfrm>
            <a:off x="604341" y="3324606"/>
            <a:ext cx="694326" cy="1113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A9D2CA-8F73-4D3A-9B91-2101DC1239D1}"/>
              </a:ext>
            </a:extLst>
          </p:cNvPr>
          <p:cNvSpPr txBox="1"/>
          <p:nvPr userDrawn="1"/>
        </p:nvSpPr>
        <p:spPr>
          <a:xfrm>
            <a:off x="664406" y="3114157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2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359BE560-D647-44EE-9A88-B7FD52A2E5FE}"/>
              </a:ext>
            </a:extLst>
          </p:cNvPr>
          <p:cNvSpPr/>
          <p:nvPr userDrawn="1"/>
        </p:nvSpPr>
        <p:spPr>
          <a:xfrm>
            <a:off x="604341" y="4872252"/>
            <a:ext cx="694326" cy="1113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AC91866-0E34-4E24-830A-F655D0C79346}"/>
              </a:ext>
            </a:extLst>
          </p:cNvPr>
          <p:cNvSpPr txBox="1"/>
          <p:nvPr userDrawn="1"/>
        </p:nvSpPr>
        <p:spPr>
          <a:xfrm>
            <a:off x="664406" y="4661803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3</a:t>
            </a:r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9E2F3F11-B7C5-483E-86A6-1287F67442C8}"/>
              </a:ext>
            </a:extLst>
          </p:cNvPr>
          <p:cNvCxnSpPr>
            <a:cxnSpLocks/>
          </p:cNvCxnSpPr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2371BBAA-077E-4C88-B1DD-BEF3872F56D6}"/>
              </a:ext>
            </a:extLst>
          </p:cNvPr>
          <p:cNvCxnSpPr>
            <a:cxnSpLocks/>
          </p:cNvCxnSpPr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342CE9A3-0EC4-457C-8634-4F0E0AD2DC25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E021C39A-DCA1-4E06-8D31-E867516DE30B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BC02349D-6773-40E7-9A32-EEA66FDCB6BD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C3469A3A-6A19-49D5-8236-5D576EC201A2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B2DF72E4-035F-4A8A-9CC4-6AEE40CEC0F1}"/>
              </a:ext>
            </a:extLst>
          </p:cNvPr>
          <p:cNvCxnSpPr>
            <a:cxnSpLocks/>
          </p:cNvCxnSpPr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BEBAF21C-252C-41DF-B8BC-ED32970F4A58}"/>
              </a:ext>
            </a:extLst>
          </p:cNvPr>
          <p:cNvCxnSpPr>
            <a:cxnSpLocks/>
          </p:cNvCxnSpPr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49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FFB97-38B4-42A7-80AE-69C69F7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230E6E-34A3-4404-8606-8589BD17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3BDCE-95F6-4EC6-A9C0-FF77CF8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E2F2B-EDB8-4986-A685-68299F37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0DE953-C93F-4FA1-80E3-31B9BEC7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B208EC90-944D-41D0-9B21-591317DD814D}"/>
              </a:ext>
            </a:extLst>
          </p:cNvPr>
          <p:cNvCxnSpPr>
            <a:cxnSpLocks/>
          </p:cNvCxnSpPr>
          <p:nvPr userDrawn="1"/>
        </p:nvCxnSpPr>
        <p:spPr>
          <a:xfrm>
            <a:off x="504497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5437CD4-F16C-4334-8808-32569D0AE01F}"/>
              </a:ext>
            </a:extLst>
          </p:cNvPr>
          <p:cNvCxnSpPr>
            <a:cxnSpLocks/>
          </p:cNvCxnSpPr>
          <p:nvPr userDrawn="1"/>
        </p:nvCxnSpPr>
        <p:spPr>
          <a:xfrm>
            <a:off x="325821" y="4680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980DD60-1AA3-4A08-9611-651D640EC22A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6D12EC0C-4C49-4CF8-BBAE-C52D728BEC6F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7F812C86-C516-4FA0-A290-3977B163D412}"/>
              </a:ext>
            </a:extLst>
          </p:cNvPr>
          <p:cNvCxnSpPr>
            <a:cxnSpLocks/>
          </p:cNvCxnSpPr>
          <p:nvPr userDrawn="1"/>
        </p:nvCxnSpPr>
        <p:spPr>
          <a:xfrm>
            <a:off x="11768959" y="36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EC4F17A9-F14F-4A29-B7E0-1F9F399FC35C}"/>
              </a:ext>
            </a:extLst>
          </p:cNvPr>
          <p:cNvCxnSpPr>
            <a:cxnSpLocks/>
          </p:cNvCxnSpPr>
          <p:nvPr userDrawn="1"/>
        </p:nvCxnSpPr>
        <p:spPr>
          <a:xfrm>
            <a:off x="10770476" y="467381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4D3E6B25-E05F-4368-A4E2-3951418D57DD}"/>
              </a:ext>
            </a:extLst>
          </p:cNvPr>
          <p:cNvCxnSpPr>
            <a:cxnSpLocks/>
          </p:cNvCxnSpPr>
          <p:nvPr userDrawn="1"/>
        </p:nvCxnSpPr>
        <p:spPr>
          <a:xfrm>
            <a:off x="325821" y="6258200"/>
            <a:ext cx="11666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8FE516D-0347-4D4B-8906-E720575B4150}"/>
              </a:ext>
            </a:extLst>
          </p:cNvPr>
          <p:cNvCxnSpPr>
            <a:cxnSpLocks/>
          </p:cNvCxnSpPr>
          <p:nvPr userDrawn="1"/>
        </p:nvCxnSpPr>
        <p:spPr>
          <a:xfrm>
            <a:off x="504000" y="5220000"/>
            <a:ext cx="0" cy="112460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50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FC2F1-B382-4B54-9A9F-91023520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8882E1-F531-4863-8725-4DFFB1D93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542041-3F17-4A54-9CFD-5CC89C88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3D8362-ABA0-448B-9472-8CE30412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12121C-8D9C-473B-9CAA-041E14CE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5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FD5AC9-D947-4E91-8E54-564E619CC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BC3E08-A33C-41B0-9FF8-A48D661D32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563770-7BF6-4230-8BC5-AB14818DC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F4B284D-4A4E-43FE-BC90-E29166BB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1D419C2-0DDE-45ED-A6BB-A7CF0C6F9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8D6DE2-C0F1-4631-8D1B-61DD10E73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0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F1CD0-71F9-4ED3-890F-20F3C621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FEAC71-3741-4F27-877E-AC8E2B1CC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0C1B9D-7DA5-4D32-81AA-D58CAF37C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445751E-43C2-4B2E-91C9-868F84D3E4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06CFF53-F322-41AA-9E85-224959B71B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524C7FE-288B-4A4F-A747-871045CD4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53F8A51-9E24-4CD8-9A95-89D90C669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629EE09-F27C-4D57-8664-E5E7CB80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29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EF0AC8-9D6A-48CD-9E4D-7A12D1C84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73AF8AA-A3DF-45CE-90B8-A257BB2E7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DF56705-7C94-4DCD-BF06-8BF6906E7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CF7DF18-617E-48F0-9074-B7506BDF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6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presentation-creation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8E9284-BDA4-45F8-A54F-94F6151AA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2D6D37-E80C-4087-8866-D624C739E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A1800B-2E1A-4303-9892-AB08F80EA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6873F-BC63-4C77-8C1F-6337C0BA4F5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BC04A6-2998-40EB-BF13-94B54C7AD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CE2691-9DFE-40D1-8BB1-8DFF491DA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D385-1C5C-4B8C-A1C5-1E6FA26AB17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6"/>
            <a:extLst>
              <a:ext uri="{FF2B5EF4-FFF2-40B4-BE49-F238E27FC236}">
                <a16:creationId xmlns:a16="http://schemas.microsoft.com/office/drawing/2014/main" id="{1847D26E-390E-4229-B0D7-62066CD41BE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42808" y="-63994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16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4573D8-B18B-4351-8D21-9BF0CE49F9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0952" y="2209073"/>
            <a:ext cx="9767843" cy="1927091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МЕТОДИЧЕСКИЕ РЕКОМЕНДАЦИИ </a:t>
            </a:r>
            <a:endParaRPr lang="ru-RU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СОСТАВЛЕНИЮ ДОПОЛНИТЕЛЬНЫХ</a:t>
            </a:r>
            <a:endParaRPr lang="ru-RU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ОБЩЕОБРАЗОВАТЕЛЬНЫХ ОБЩЕРАЗВИВАЮЩИХ ПРОГРАММ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11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4FBFF-6D03-419A-8722-1BBA17709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53" y="0"/>
            <a:ext cx="10515600" cy="1325563"/>
          </a:xfrm>
        </p:spPr>
        <p:txBody>
          <a:bodyPr>
            <a:normAutofit fontScale="90000"/>
          </a:bodyPr>
          <a:lstStyle/>
          <a:p>
            <a:pPr marL="228600" lvl="0" indent="450215">
              <a:lnSpc>
                <a:spcPct val="150000"/>
              </a:lnSpc>
              <a:spcBef>
                <a:spcPts val="1000"/>
              </a:spcBef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Формулировка задач программы</a:t>
            </a:r>
            <a:br>
              <a:rPr lang="ru-RU" sz="500" dirty="0">
                <a:solidFill>
                  <a:prstClr val="black">
                    <a:lumMod val="85000"/>
                    <a:lumOff val="1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82ABCA-63AA-4FF2-BCDA-3DC9EC838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006" y="791582"/>
            <a:ext cx="10766988" cy="4959737"/>
          </a:xfrm>
        </p:spPr>
        <p:txBody>
          <a:bodyPr>
            <a:normAutofit fontScale="40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haroni" panose="02010803020104030203" pitchFamily="2" charset="-79"/>
              </a:rPr>
              <a:t>Задачи – 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haroni" panose="02010803020104030203" pitchFamily="2" charset="-79"/>
              </a:rPr>
              <a:t>конкретные шаги для достижения цели. Требования: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формируются в глаголах (воспитывать, развивать, обучать…);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в каждом типе задач не более 5 на всю программу;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каждая задача должна быть достижима и измерима;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задачи должны логически раскрывать путь к цели.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Типы задач: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dobe Devanagari" panose="02040503050201020203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Воспитательные 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(ценности, отношения, качества): </a:t>
            </a:r>
            <a:r>
              <a:rPr lang="ru-RU" sz="4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Воспитывать бережное отношение к природе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dobe Devanagari" panose="02040503050201020203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Развивающие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 (способности, психические процессы): </a:t>
            </a:r>
            <a:r>
              <a:rPr lang="ru-RU" sz="4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Развивать логическое мышление.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dobe Devanagari" panose="02040503050201020203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Обучающие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 (знания, умения, навыки): </a:t>
            </a:r>
            <a:r>
              <a:rPr lang="ru-RU" sz="4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Осваивать базовые приёмы работы с графическим редактором </a:t>
            </a:r>
            <a:r>
              <a:rPr lang="ru-RU" sz="4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Photoshop</a:t>
            </a:r>
            <a:r>
              <a:rPr lang="ru-RU" sz="4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dobe Devanagari" panose="02040503050201020203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23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36163A-8F3B-4D6D-9E81-F742A60CC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284" y="68366"/>
            <a:ext cx="10515600" cy="132556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1000"/>
              </a:spcBef>
              <a:tabLst>
                <a:tab pos="5941060" algn="l"/>
              </a:tabLst>
            </a:pPr>
            <a:r>
              <a:rPr lang="ru-RU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ПРОГРАММЫ</a:t>
            </a:r>
            <a:br>
              <a:rPr lang="ru-RU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2B0FDC-DE97-4A15-AFFB-3DBC6291A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59" y="54934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796290" algn="l"/>
              </a:tabLst>
            </a:pPr>
            <a:r>
              <a:rPr lang="ru-RU" sz="7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программы </a:t>
            </a:r>
            <a:r>
              <a:rPr lang="ru-RU" sz="7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 </a:t>
            </a:r>
            <a:r>
              <a:rPr lang="ru-RU" sz="7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план и содержание учебного плана.</a:t>
            </a:r>
            <a:endParaRPr lang="ru-RU" sz="7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7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Учебный план </a:t>
            </a:r>
            <a:r>
              <a:rPr lang="ru-RU" sz="7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раздел дополнительной общеразвивающей программы, который определяет перечень, трудоёмкость, последовательность и распределение по периодам обучения содержания и видов учебной деятельности, предусмотренной дополнительной общеразвивающей программой; составляется по каждому году обучения в табличной форме: общий перечень разделов, тем, количество часов по каждой теме с разбивкой на теоретические и практические занятия, формы аттестации / контроля </a:t>
            </a:r>
            <a:r>
              <a:rPr lang="ru-RU" sz="7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(зачёт, контрольная работа, опрос, викторина, наблюдение, творческая работа, выставка, конкурс, фестиваль художественно-прикладного творчества, отчётные выставки, отчётные концерты, открытые занятия, вернисажи, соревнования и т.д.)</a:t>
            </a:r>
            <a:r>
              <a:rPr lang="ru-RU" sz="7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7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часов указывается из расчёта на одну группу</a:t>
            </a:r>
            <a:r>
              <a:rPr lang="ru-RU" sz="7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7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7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учебного плана – </a:t>
            </a:r>
            <a:r>
              <a:rPr lang="ru-RU" sz="7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описывает наполнение разделов и тем программы с учётом учебного плана. Это реферативное, краткое описание тем программы с указанием разделов (при наличии), тем в соответствии с последовательностью, заданной учебным планом, включая описание теоретической и практической частей.</a:t>
            </a:r>
            <a:endParaRPr lang="ru-RU" sz="7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53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90E906F-9DE6-4E73-9B7F-AF415BA97C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80" y="210467"/>
            <a:ext cx="4610576" cy="6182883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4083CCF-883E-4B04-AFEE-C107AE34E6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996" y="210467"/>
            <a:ext cx="4610576" cy="6184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75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A86EA-7CE2-494E-BE6D-0D65A8207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578" y="0"/>
            <a:ext cx="10515600" cy="1325563"/>
          </a:xfrm>
        </p:spPr>
        <p:txBody>
          <a:bodyPr/>
          <a:lstStyle/>
          <a:p>
            <a:pPr marL="228600" lvl="0" indent="-228600">
              <a:lnSpc>
                <a:spcPct val="150000"/>
              </a:lnSpc>
              <a:spcBef>
                <a:spcPts val="1000"/>
              </a:spcBef>
            </a:pPr>
            <a:r>
              <a:rPr lang="ru-RU" sz="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  <a:br>
              <a:rPr lang="ru-RU" sz="500" dirty="0">
                <a:solidFill>
                  <a:prstClr val="black">
                    <a:lumMod val="85000"/>
                    <a:lumOff val="1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145585-5DDF-431B-BE33-82BE7721E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452" y="544305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  <a:r>
              <a:rPr lang="ru-RU" sz="4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системный итог освоения программы, включающий совокупность личностных качеств, метапредметных компетенций и предметных знаний, умений, навыков приобретаемых обучающимися.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Личностные результаты</a:t>
            </a:r>
            <a:endParaRPr lang="ru-RU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сформированная система ценностных отношений обучающегося к: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самому себе;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участникам образовательного процесса;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процессу обучения и его результатам.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формулировке: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должны 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конкретизировать воспитательные задачи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программы;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строятся по шаблону: </a:t>
            </a: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«Обучающиеся будут…»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(например: </a:t>
            </a: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«…проявлять уважение к мнению собеседника», «…демонстрировать ответственность за результат групповой работы»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4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Метапредметные результаты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универсальные способы деятельности и ключевые компетенции, которые: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применимы как в обучении, так и в реальных жизненных ситуациях;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обеспечивают самостоятельное усвоение новых знаний и умений.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формулировке: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должны 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конкретизировать развивающие задачи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программы;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строятся по шаблону: </a:t>
            </a: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«Обучающиеся будут уметь…», «…приобретут навыки…» 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(например: </a:t>
            </a: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«…применять метод мозгового штурма для генерации идей», «…использовать приёмы активного слушания в диалоге»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4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Предметные результаты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Суть: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конкретные знания, умения, навыки и опыт, полученные в рамках предметной области программы (творческой, технической, естественно-научной и др.).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формулировке: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должны </a:t>
            </a:r>
            <a:r>
              <a:rPr lang="ru-RU" sz="4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конкретизировать обучающие задачи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программы;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строятся по шаблону: </a:t>
            </a: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«Обучающиеся будут знать…», «…уметь…», «…владеть…»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(например: </a:t>
            </a: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«…основные приёмы работы с глиной», «…составлять алгоритмы на языке </a:t>
            </a:r>
            <a:r>
              <a:rPr lang="ru-RU" sz="4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u-RU" sz="4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«…выполнять замеры и расчёты для швейного изделия»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5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 три группы результатов (личностные, метапредметные, предметные) должны логически вытекать из цели программы и конкретизировать её предмет деятельности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975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2E635B-95C1-4203-AE3E-DD4C20B7B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80259" y="-192147"/>
            <a:ext cx="10515600" cy="1325563"/>
          </a:xfrm>
        </p:spPr>
        <p:txBody>
          <a:bodyPr>
            <a:noAutofit/>
          </a:bodyPr>
          <a:lstStyle/>
          <a:p>
            <a:pPr marL="228600" lvl="0" indent="-228600" algn="ctr">
              <a:lnSpc>
                <a:spcPct val="150000"/>
              </a:lnSpc>
              <a:spcBef>
                <a:spcPts val="1000"/>
              </a:spcBef>
            </a:pPr>
            <a:r>
              <a:rPr lang="ru-RU" sz="18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Правила оформления текста в </a:t>
            </a:r>
            <a:r>
              <a:rPr lang="ru-RU" sz="1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Microsoft</a:t>
            </a:r>
            <a:r>
              <a:rPr lang="ru-RU" sz="18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 </a:t>
            </a:r>
            <a:r>
              <a:rPr lang="ru-RU" sz="1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Word</a:t>
            </a:r>
            <a:br>
              <a:rPr lang="ru-RU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</a:br>
            <a:endParaRPr lang="ru-RU" sz="18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77B953-2DA8-4D6E-8B91-2949FB43E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90" y="564638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подготовке программы необходимо соблюдать следующие базовые требования к оформлению: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Размер страницы: А4.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Ориентация: книжная, в тексте допускаются таблицы в альбомном варианте.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Поля: по 2 см сверху и снизу, 2,5 см слева, 1,5 см справа.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Шрифт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Times New Roman, 14 pt.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Межстрочный интервал: 1,5.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Выравнивание текста: по ширине.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Абзацный отступ: 1,25 см.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Заголовки разделов: жирный шрифт, в конце точек нет, в заголовках нет абзацного отступа, нет переносов, предлоги, союзы располагаются на второй строке заголовка.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Нумерация страниц: внизу по центру, шрифт 12 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без точки; титульный лист нумеруется, но номер страницы не проставляется.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Пробелы: не ставятся лишних пробелов между словами; перед знаками &lt;, &gt;, =, +, -, %, №, единицами измерения, инициалами и после них ставится пробел; в числовом промежутке перед тире и после него пробелы не ставятся.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Пример: 23–30, XIX–XX, 1890–1896.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Кавычки: используются русские кавычки: « », но: для текстов и слов на английском языке – “ ” или " ".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Таблицы: шрифт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Times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 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одинарный интервал, заголовок над таблицей по центру, без абзацного отступа.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Иллюстрации: нумерация сквозная («Рисунок 1 – Название»), шрифт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Times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 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без точки в конце.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Важно: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следует избегать ручного форматирования (пробелов, переносов, табуляции для выравнивания). Необходимо использовать встроенные стили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настройки абзаца.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00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7F0E548-49AC-436A-9337-86DC0B6C325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38" y="552437"/>
            <a:ext cx="4204081" cy="4905387"/>
          </a:xfrm>
        </p:spPr>
      </p:pic>
      <p:sp>
        <p:nvSpPr>
          <p:cNvPr id="9" name="Объект 8">
            <a:extLst>
              <a:ext uri="{FF2B5EF4-FFF2-40B4-BE49-F238E27FC236}">
                <a16:creationId xmlns:a16="http://schemas.microsoft.com/office/drawing/2014/main" id="{AE2325D9-F272-4332-9218-92D14CF4A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65447" y="1586706"/>
            <a:ext cx="5868825" cy="368458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Учебно-методический отдел</a:t>
            </a:r>
          </a:p>
          <a:p>
            <a:pPr marL="0" indent="0">
              <a:buNone/>
            </a:pPr>
            <a:r>
              <a:rPr lang="ru-RU" dirty="0"/>
              <a:t> КГАУ ДО «РМЦ Приморского края»</a:t>
            </a:r>
          </a:p>
          <a:p>
            <a:pPr marL="0" indent="0">
              <a:buNone/>
            </a:pPr>
            <a:r>
              <a:rPr lang="ru-RU" dirty="0"/>
              <a:t>Тел. 236-18-18</a:t>
            </a:r>
          </a:p>
          <a:p>
            <a:pPr marL="0" indent="0">
              <a:buNone/>
            </a:pPr>
            <a:r>
              <a:rPr lang="en-US" dirty="0"/>
              <a:t>https://rmc25.ru/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71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9">
            <a:extLst>
              <a:ext uri="{FF2B5EF4-FFF2-40B4-BE49-F238E27FC236}">
                <a16:creationId xmlns:a16="http://schemas.microsoft.com/office/drawing/2014/main" id="{A87CEA5A-215A-4DBB-B545-F50CF292DAA2}"/>
              </a:ext>
            </a:extLst>
          </p:cNvPr>
          <p:cNvSpPr txBox="1">
            <a:spLocks/>
          </p:cNvSpPr>
          <p:nvPr/>
        </p:nvSpPr>
        <p:spPr>
          <a:xfrm>
            <a:off x="3334872" y="1548148"/>
            <a:ext cx="5522258" cy="1150267"/>
          </a:xfrm>
          <a:prstGeom prst="rect">
            <a:avLst/>
          </a:prstGeom>
          <a:effectLst>
            <a:outerShdw blurRad="50800" dist="38100" dir="5400000" algn="t" rotWithShape="0">
              <a:schemeClr val="accent4">
                <a:lumMod val="50000"/>
                <a:alpha val="40000"/>
              </a:schemeClr>
            </a:outerShdw>
          </a:effec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7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СПАСИБО ЗА ВНИМАНИЕ!</a:t>
            </a:r>
          </a:p>
        </p:txBody>
      </p:sp>
      <p:sp>
        <p:nvSpPr>
          <p:cNvPr id="17" name="Текст 11">
            <a:extLst>
              <a:ext uri="{FF2B5EF4-FFF2-40B4-BE49-F238E27FC236}">
                <a16:creationId xmlns:a16="http://schemas.microsoft.com/office/drawing/2014/main" id="{E4D2C2B0-57A9-45CB-8B9A-3A0D3020847C}"/>
              </a:ext>
            </a:extLst>
          </p:cNvPr>
          <p:cNvSpPr txBox="1">
            <a:spLocks/>
          </p:cNvSpPr>
          <p:nvPr/>
        </p:nvSpPr>
        <p:spPr>
          <a:xfrm>
            <a:off x="2608499" y="2882976"/>
            <a:ext cx="6975002" cy="1705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16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E16F1E-F64A-4CD2-8C02-7EED1305B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90" y="1253331"/>
            <a:ext cx="10515600" cy="4351338"/>
          </a:xfrm>
        </p:spPr>
        <p:txBody>
          <a:bodyPr/>
          <a:lstStyle/>
          <a:p>
            <a:pPr marL="64008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Конструирование дополнительных общеразвивающих программ является одной из важнейших компетенций педагога дополнительного образования согласно профессиональному стандарту «Педагог дополнительного образования детей и взрослых».</a:t>
            </a:r>
            <a:endParaRPr lang="ru-RU" sz="2400" b="1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05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5">
            <a:extLst>
              <a:ext uri="{FF2B5EF4-FFF2-40B4-BE49-F238E27FC236}">
                <a16:creationId xmlns:a16="http://schemas.microsoft.com/office/drawing/2014/main" id="{F41565BA-F540-4AFC-986F-248F12BC9080}"/>
              </a:ext>
            </a:extLst>
          </p:cNvPr>
          <p:cNvSpPr txBox="1">
            <a:spLocks/>
          </p:cNvSpPr>
          <p:nvPr/>
        </p:nvSpPr>
        <p:spPr>
          <a:xfrm>
            <a:off x="761287" y="1686114"/>
            <a:ext cx="10515600" cy="20700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F57D9BF-1B12-4C8A-9BBD-B9DBC5D0D329}"/>
              </a:ext>
            </a:extLst>
          </p:cNvPr>
          <p:cNvSpPr/>
          <p:nvPr/>
        </p:nvSpPr>
        <p:spPr>
          <a:xfrm>
            <a:off x="915113" y="1209060"/>
            <a:ext cx="1001495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Методические рекомендации разработаны в соответствии с Федеральным Законом РФ от 29.12.2012 г.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273-ФЗ «Об образовании в Российской Федерации» (далее – ФЗ N 273), Приказом Министерства просвещения РФ от 27 июля 2022 г. N 629 «Об утверждении Порядка организации и осуществления образовательной деятельности по дополнительным общеобразовательным программам»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1266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E4A863-2561-4EE1-88E9-F9B8EFB86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181" y="1082141"/>
            <a:ext cx="10664439" cy="4352984"/>
          </a:xfrm>
        </p:spPr>
        <p:txBody>
          <a:bodyPr>
            <a:normAutofit fontScale="925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79629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Образовательная программа представляет собой комплекс основных характеристик образования (объём, содержание, планируемые результаты) и организационно-педагогических условий, который представлен в виде учебного плана, календарного учебного графика, рабочих программ учебных предметов, курсов, дисциплин (модулей), иных компонентов, оценочных и методических материалов, а также в виде рабочей программы воспитания, календарного плана воспитательной работы, форм аттестации (ФЗ N 273, ст. 2 п. 9).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688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135DF42-EA29-4D16-89DE-4215FF436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748" y="831353"/>
            <a:ext cx="10738503" cy="4860911"/>
          </a:xfrm>
        </p:spPr>
        <p:txBody>
          <a:bodyPr>
            <a:normAutofit fontScale="2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796290" algn="l"/>
              </a:tabLst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Структура дополнительной общеразвивающей программы включает в себя, в соответствии с ФЗ N 273 «Об образовании в Российской Федерации», основные характеристики программы, организационно-педагогические условия её реализации и формы аттестации, а именно: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Титульный лист.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Раздел 1. Основные характеристики программы.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1.1. Пояснительная записка.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1.2. Цель и задачи программы.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1.3. Содержание программы.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1.4. Планируемые результаты.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Раздел 2. Организационно-педагогические условия.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2.1. Ресурсное обеспечение программы.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2.2. Формы аттестации и оценочные материалы.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2.3. Методические материалы.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2.4. Календарный учебный график.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2.5. Рабочая программа воспитания.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2.6. Календарный план воспитательной работы.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Aharoni" panose="02010803020104030203" pitchFamily="2" charset="-79"/>
              </a:rPr>
              <a:t>Список использованной литературы.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C989F29-7393-4351-8CFC-0273FFC01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572"/>
            <a:ext cx="10515600" cy="1325563"/>
          </a:xfrm>
        </p:spPr>
        <p:txBody>
          <a:bodyPr>
            <a:normAutofit fontScale="90000"/>
          </a:bodyPr>
          <a:lstStyle/>
          <a:p>
            <a:pPr marL="506095" marR="153670" lvl="0" indent="-228600" algn="ctr">
              <a:spcBef>
                <a:spcPts val="1000"/>
              </a:spcBef>
              <a:tabLst>
                <a:tab pos="1360805" algn="l"/>
              </a:tabLst>
            </a:pPr>
            <a:br>
              <a:rPr lang="ru-RU" sz="105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ru-RU" sz="22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Оформление и содержание структурных элементов дополнительной</a:t>
            </a:r>
            <a:br>
              <a:rPr lang="ru-RU" sz="22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ru-RU" sz="22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общеразвивающей программы</a:t>
            </a:r>
            <a:br>
              <a:rPr lang="ru-RU" sz="22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345595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C94DA-6DC5-4315-A255-7ACEE2EAE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075" y="269875"/>
            <a:ext cx="10515600" cy="1325563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элементы дополнительной общеразвивающей</a:t>
            </a:r>
            <a:br>
              <a:rPr lang="ru-RU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5E62F3-FD89-46E2-AE3D-13CE0AAF6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88"/>
            <a:ext cx="10515600" cy="459581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Титульный лист программы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первая страница, содержащая основную информацию о программе и служащая источником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библиографической информации, необходимой для идентификации документа. На титульном листе необходимо указать: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ведомственную принадлежность (орган управления образованием),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полное наименование образовательной организации,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гриф утверждения программы,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название программы (без кавычек),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вид документа,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направленность программы,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возраст учащихся,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срок реализации программы,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ФИО (полностью), должность автора(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программы,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наименование населённого пункта,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год разработки программы (приложение 1).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программы (не название коллектива или объединения) должно быть сформулировано кратко, ёмко и отражать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деятельности. Например: ВОКАЛ, ВОЛЕЙБОЛ, МАСТЕРСТВО АКТЁРА, 3D-МОДЕЛИРОВАНИЕ, ВОЛЕЙБОЛ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61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5C1B2D-0B3E-4A6F-BB39-325562840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188" y="134389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титульного листа 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901E4338-E6C4-4EE7-9432-EF6B533798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778" y="1147927"/>
            <a:ext cx="4214420" cy="5575684"/>
          </a:xfrm>
        </p:spPr>
      </p:pic>
    </p:spTree>
    <p:extLst>
      <p:ext uri="{BB962C8B-B14F-4D97-AF65-F5344CB8AC3E}">
        <p14:creationId xmlns:p14="http://schemas.microsoft.com/office/powerpoint/2010/main" val="198715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409443-A23E-4962-B804-A3179045E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303" y="133141"/>
            <a:ext cx="10515600" cy="1325563"/>
          </a:xfrm>
        </p:spPr>
        <p:txBody>
          <a:bodyPr>
            <a:normAutofit fontScale="90000"/>
          </a:bodyPr>
          <a:lstStyle/>
          <a:p>
            <a:pPr lvl="0">
              <a:lnSpc>
                <a:spcPct val="150000"/>
              </a:lnSpc>
              <a:spcBef>
                <a:spcPts val="1000"/>
              </a:spcBef>
              <a:tabLst>
                <a:tab pos="1064260" algn="l"/>
                <a:tab pos="1064895" algn="l"/>
                <a:tab pos="1776730" algn="l"/>
                <a:tab pos="2091690" algn="l"/>
                <a:tab pos="3599815" algn="l"/>
                <a:tab pos="4497705" algn="l"/>
                <a:tab pos="5390515" algn="l"/>
              </a:tabLst>
            </a:pPr>
            <a:r>
              <a:rPr lang="ru-RU" sz="7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ХАРАКТЕРИСТИКИ ПРОГРАММЫ</a:t>
            </a:r>
            <a:br>
              <a:rPr lang="ru-RU" sz="500" dirty="0">
                <a:solidFill>
                  <a:prstClr val="black">
                    <a:lumMod val="85000"/>
                    <a:lumOff val="1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500" dirty="0">
                <a:solidFill>
                  <a:prstClr val="black">
                    <a:lumMod val="85000"/>
                    <a:lumOff val="1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75BA1D-46E0-4CE7-A525-A82F25CFF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822" y="628858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описание актуальности, содержания дополнительной общеразвивающей программы с указанием краткой характеристики видов деятельности и состава программы, направленности, возраста обучающихся и иных сведений. Пояснительная записка включает следующие структурные элементы: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своевременность, современность предлагаемой программы, соответствие государственной политике в области дополнительного образования, социальному заказу общества и ориентирование на удовлетворение образовательных потребностей детей и родителей.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Актуальность программы должна ответить на вопрос: в чём значимость программы для ребёнка, социума, региона, страны и т.д.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Направленность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 – техническая, художественная, естественно-научная, физкультурно-спортивная, туристско-краеведческая, социально-гуманитарная.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Направленность программы – ориентация программы на конкретные области знания и (или) виды деятельности, определяющие её предметно-тематическое содержание, преобладающие виды учебной деятельности обучающихся и требования к результатам освоения образовательной программы.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Язык реализации программы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государственный язык РФ – русский, национальные языки РФ, иностранные языки.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Уровни освоения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стартовый, базовый или продвинутый (углублённый).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Разноуровневые (многоуровневые) программы – это программы, которые: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 включают два (три) уровня и предполагают последовательное освоение каждого из уровней сложности в группах разного уровня;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 включают два (три) уровня и предполагают параллельное освоение содержания. Программа построена таким образом, что каждый ребёнок может осваивать её на своем уровне, исходя из результатов диагностики. Таким образом, освоение программы на разных уровнях в одной группе происходит параллельно.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Отличительные особенности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(при наличии)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новизна, характерные свойства, отличающие программу от других, отличительные черты, основные идеи, которые придают программе своеобразие.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Адресат программы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(кому адресована программа, для каких детей разработана).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этом разделе описываются обязательные параметры: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пол, возраст детей, участвующих в освоении программы;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941060" algn="l"/>
              </a:tabLst>
            </a:pP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география участников (населённый пункт).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44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86504-1F6A-4486-A4A9-E2E59BB57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" y="0"/>
            <a:ext cx="10601770" cy="1325563"/>
          </a:xfrm>
        </p:spPr>
        <p:txBody>
          <a:bodyPr>
            <a:normAutofit fontScale="90000"/>
          </a:bodyPr>
          <a:lstStyle/>
          <a:p>
            <a:pPr marL="228600" lvl="0" indent="450215">
              <a:lnSpc>
                <a:spcPct val="150000"/>
              </a:lnSpc>
              <a:spcBef>
                <a:spcPts val="1000"/>
              </a:spcBef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Формулировка цели программы</a:t>
            </a:r>
            <a:br>
              <a:rPr lang="ru-RU" sz="700" dirty="0">
                <a:solidFill>
                  <a:prstClr val="black">
                    <a:lumMod val="85000"/>
                    <a:lumOff val="1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4D18C5-2083-40C1-8AED-65E1F8E9A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64" y="66278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6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– это обобщённый планируемый результат, на достижение которого направлено обучение по программе.</a:t>
            </a:r>
            <a:endParaRPr lang="ru-RU" sz="5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4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Ключевые требования:</a:t>
            </a:r>
            <a:endParaRPr lang="ru-RU" sz="4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программе формулируется </a:t>
            </a:r>
            <a:r>
              <a:rPr lang="ru-RU" sz="8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цель.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цели указывается один предмет деятельности – цель фокусируется на </a:t>
            </a:r>
            <a:r>
              <a:rPr lang="ru-RU" sz="6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одном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ключевом результате (навыке, компетенции, качестве). Например: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развитие творческих способностей;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формирование основ экологической культуры;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освоение техник рисования.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должна быть измерима – должны существовать способы объективной фиксации результата (тесты, проекты, выступления, практические работы).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должна быть достижима, соответствовать: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возрасту и уровню подготовки обучающихся;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объёму часов программы;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материально‑техническим возможностям.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75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1706</Words>
  <Application>Microsoft Office PowerPoint</Application>
  <PresentationFormat>Широкоэкранный</PresentationFormat>
  <Paragraphs>133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Segoe UI Black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 Оформление и содержание структурных элементов дополнительной общеразвивающей программы </vt:lpstr>
      <vt:lpstr>Структурные элементы дополнительной общеразвивающей программы</vt:lpstr>
      <vt:lpstr>Пример титульного листа </vt:lpstr>
      <vt:lpstr> ОСНОВНЫЕ ХАРАКТЕРИСТИКИ ПРОГРАММЫ  </vt:lpstr>
      <vt:lpstr>Формулировка цели программы </vt:lpstr>
      <vt:lpstr>Формулировка задач программы </vt:lpstr>
      <vt:lpstr>СОДЕРЖАНИЕ ПРОГРАММЫ </vt:lpstr>
      <vt:lpstr>Презентация PowerPoint</vt:lpstr>
      <vt:lpstr> ПЛАНИРУЕМЫЕ РЕЗУЛЬТАТЫ </vt:lpstr>
      <vt:lpstr>Правила оформления текста в Microsoft Word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Минимализм деловой, шаблон презентации с сайта presentation-creation.ru</dc:title>
  <dc:creator>User Obstinate</dc:creator>
  <cp:lastModifiedBy>Михайлюк Анна Николаевна</cp:lastModifiedBy>
  <cp:revision>26</cp:revision>
  <dcterms:created xsi:type="dcterms:W3CDTF">2024-11-04T08:17:15Z</dcterms:created>
  <dcterms:modified xsi:type="dcterms:W3CDTF">2026-04-20T05:20:40Z</dcterms:modified>
</cp:coreProperties>
</file>