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notesMasterIdLst>
    <p:notesMasterId r:id="rId34"/>
  </p:notesMasterIdLst>
  <p:sldIdLst>
    <p:sldId id="283" r:id="rId6"/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x="10080625" cy="6300788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02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20334-BEE0-4856-B39C-0BDA075FB43D}" type="datetimeFigureOut">
              <a:rPr lang="ru-RU" smtClean="0"/>
              <a:t>23.07.2025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3763" y="1336675"/>
            <a:ext cx="577215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DCB9D-4A66-4ED6-8E69-382B9BCC9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049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9138" y="1241425"/>
            <a:ext cx="53594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</p:spTree>
    <p:extLst>
      <p:ext uri="{BB962C8B-B14F-4D97-AF65-F5344CB8AC3E}">
        <p14:creationId xmlns:p14="http://schemas.microsoft.com/office/powerpoint/2010/main" val="1402734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91BE5D4-B63B-443F-A286-E76D6EB2FC71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936000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360000" y="3289320"/>
            <a:ext cx="936000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FB3F5A3-6179-42A1-B6AD-99637116D216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360000" y="328932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5155920" y="328932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7F43B72-C13D-4A9D-938F-2BC357B077C4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524760" y="119988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6689160" y="119988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360000" y="328932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524760" y="328932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6689160" y="328932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2F112EE-3B94-425D-B94F-B2297C0D12A4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D9A99605-EDC9-4C0A-9B39-595AE23CA114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360000" y="1199880"/>
            <a:ext cx="936000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C053D3A5-5C7B-4D22-8968-9A36812B8A63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936000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1B50FFE-CB76-4A3C-B657-C1EFE37ABCE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D42B09B-51A3-49F0-87EB-C216990DD4A1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668C8F5-43BA-45DF-ADAB-67F484BCC4D2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360000" y="199800"/>
            <a:ext cx="9360000" cy="246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CC1F26E-1CE8-44D6-B55A-503FE937C696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>
          <a:xfrm>
            <a:off x="360000" y="328932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A8A67E6-BEFC-408A-9FBC-09B6BA870EE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360000" y="1199880"/>
            <a:ext cx="936000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078FFB3-06FF-4D27-B13B-30CB551392B8}" type="slidenum">
              <a:t>‹#›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>
          <a:xfrm>
            <a:off x="5155920" y="328932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6A83AF2-5F7F-48CF-A9A2-B40A1A53A5DE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360000" y="3289320"/>
            <a:ext cx="936000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A351FB3-6778-41F0-9868-3DD1CBEE4A8D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936000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360000" y="3289320"/>
            <a:ext cx="936000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215C6A77-FA43-4388-9619-83BD47E6872A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360000" y="328932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5155920" y="328932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0522015-5600-4E3A-948D-5C1A592C9D61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3524760" y="119988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6689160" y="119988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/>
          </p:nvPr>
        </p:nvSpPr>
        <p:spPr>
          <a:xfrm>
            <a:off x="360000" y="328932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/>
          </p:nvPr>
        </p:nvSpPr>
        <p:spPr>
          <a:xfrm>
            <a:off x="3524760" y="328932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/>
          </p:nvPr>
        </p:nvSpPr>
        <p:spPr>
          <a:xfrm>
            <a:off x="6689160" y="328932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31B93659-F674-4553-A8F2-FF9F5F65EFC8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C94892BB-C474-43C7-AFFF-DCEEC80CF12F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subTitle"/>
          </p:nvPr>
        </p:nvSpPr>
        <p:spPr>
          <a:xfrm>
            <a:off x="360000" y="1199880"/>
            <a:ext cx="936000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CBB9E2DD-7C0B-4225-A563-43A50A18C9DD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936000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4DD3EDF4-6BD4-4640-8456-6B2AA5D3E4D3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EDBFC895-B379-4D49-A023-B92DA327155E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80D4F79C-020A-4ADA-A5A7-365CDC97AFAA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936000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B37F64A-8D3D-4C35-A5AC-2B526D7A2170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subTitle"/>
          </p:nvPr>
        </p:nvSpPr>
        <p:spPr>
          <a:xfrm>
            <a:off x="360000" y="199800"/>
            <a:ext cx="9360000" cy="246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239A4F9C-24DA-4058-851A-CB286F64A96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360000" y="328932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BF1F1C6F-AFA8-4753-893F-A2A191C3A26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/>
          </p:nvPr>
        </p:nvSpPr>
        <p:spPr>
          <a:xfrm>
            <a:off x="5155920" y="328932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E6736ABB-B88F-4617-B4C4-1962A433634D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/>
          </p:nvPr>
        </p:nvSpPr>
        <p:spPr>
          <a:xfrm>
            <a:off x="360000" y="3289320"/>
            <a:ext cx="936000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B27AD656-A74D-400E-B8CF-F0C7B1F4943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936000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360000" y="3289320"/>
            <a:ext cx="936000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AB1886DB-837C-46E0-91B3-E01D433E845C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360000" y="328932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5155920" y="328932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68A5CACC-5835-46F3-BCD9-C8283BC982B1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/>
          </p:nvPr>
        </p:nvSpPr>
        <p:spPr>
          <a:xfrm>
            <a:off x="3524760" y="119988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/>
          </p:nvPr>
        </p:nvSpPr>
        <p:spPr>
          <a:xfrm>
            <a:off x="6689160" y="119988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25" name="PlaceHolder 5"/>
          <p:cNvSpPr>
            <a:spLocks noGrp="1"/>
          </p:cNvSpPr>
          <p:nvPr>
            <p:ph/>
          </p:nvPr>
        </p:nvSpPr>
        <p:spPr>
          <a:xfrm>
            <a:off x="360000" y="328932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26" name="PlaceHolder 6"/>
          <p:cNvSpPr>
            <a:spLocks noGrp="1"/>
          </p:cNvSpPr>
          <p:nvPr>
            <p:ph/>
          </p:nvPr>
        </p:nvSpPr>
        <p:spPr>
          <a:xfrm>
            <a:off x="3524760" y="328932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27" name="PlaceHolder 7"/>
          <p:cNvSpPr>
            <a:spLocks noGrp="1"/>
          </p:cNvSpPr>
          <p:nvPr>
            <p:ph/>
          </p:nvPr>
        </p:nvSpPr>
        <p:spPr>
          <a:xfrm>
            <a:off x="6689160" y="328932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7B05411C-9F7D-4077-B1B0-62441789CFDE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E1BBDAE4-1DF6-483F-9892-BA3D87A4127D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subTitle"/>
          </p:nvPr>
        </p:nvSpPr>
        <p:spPr>
          <a:xfrm>
            <a:off x="360000" y="1199880"/>
            <a:ext cx="936000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B06DC5F9-22B7-428C-A80A-4F8982692722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936000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0C984AE-B89F-4CCA-81EA-6B1F2E5B6D33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4A8CD9F-098F-4771-A0BB-F13243D89A21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FFC51CF-24A2-476A-8E8D-D2B56F08C6CD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469597E-C84C-471F-ACE6-6EDE9B2F6A5E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subTitle"/>
          </p:nvPr>
        </p:nvSpPr>
        <p:spPr>
          <a:xfrm>
            <a:off x="360000" y="199800"/>
            <a:ext cx="9360000" cy="246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1E91B22-F5DE-488B-B1A3-E1DFFB1DEF3A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/>
          </p:nvPr>
        </p:nvSpPr>
        <p:spPr>
          <a:xfrm>
            <a:off x="360000" y="328932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44EB290A-B706-44D6-9B7F-601C2811705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/>
          </p:nvPr>
        </p:nvSpPr>
        <p:spPr>
          <a:xfrm>
            <a:off x="5155920" y="328932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E69E7CF8-BE91-44B3-A144-15C399E1756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/>
          </p:nvPr>
        </p:nvSpPr>
        <p:spPr>
          <a:xfrm>
            <a:off x="360000" y="3289320"/>
            <a:ext cx="936000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7EC4EE8-DA8E-415E-8936-B51AF3E6494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936000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/>
          </p:nvPr>
        </p:nvSpPr>
        <p:spPr>
          <a:xfrm>
            <a:off x="360000" y="3289320"/>
            <a:ext cx="936000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EF214F4F-50F8-4D0A-B1E7-942406F99B9E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/>
          </p:nvPr>
        </p:nvSpPr>
        <p:spPr>
          <a:xfrm>
            <a:off x="360000" y="328932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/>
          </p:nvPr>
        </p:nvSpPr>
        <p:spPr>
          <a:xfrm>
            <a:off x="5155920" y="328932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79530CF-4099-4AB2-8396-EA6CEA1C9014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/>
          </p:nvPr>
        </p:nvSpPr>
        <p:spPr>
          <a:xfrm>
            <a:off x="3524760" y="119988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/>
          </p:nvPr>
        </p:nvSpPr>
        <p:spPr>
          <a:xfrm>
            <a:off x="6689160" y="119988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67" name="PlaceHolder 5"/>
          <p:cNvSpPr>
            <a:spLocks noGrp="1"/>
          </p:cNvSpPr>
          <p:nvPr>
            <p:ph/>
          </p:nvPr>
        </p:nvSpPr>
        <p:spPr>
          <a:xfrm>
            <a:off x="360000" y="328932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68" name="PlaceHolder 6"/>
          <p:cNvSpPr>
            <a:spLocks noGrp="1"/>
          </p:cNvSpPr>
          <p:nvPr>
            <p:ph/>
          </p:nvPr>
        </p:nvSpPr>
        <p:spPr>
          <a:xfrm>
            <a:off x="3524760" y="328932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69" name="PlaceHolder 7"/>
          <p:cNvSpPr>
            <a:spLocks noGrp="1"/>
          </p:cNvSpPr>
          <p:nvPr>
            <p:ph/>
          </p:nvPr>
        </p:nvSpPr>
        <p:spPr>
          <a:xfrm>
            <a:off x="6689160" y="3289320"/>
            <a:ext cx="301356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E03D9635-2929-4AEF-958D-B9CDC1A00B9B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0078" y="1031171"/>
            <a:ext cx="7560469" cy="2193608"/>
          </a:xfrm>
        </p:spPr>
        <p:txBody>
          <a:bodyPr anchor="b"/>
          <a:lstStyle>
            <a:lvl1pPr algn="ctr">
              <a:defRPr sz="496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60078" y="3309373"/>
            <a:ext cx="7560469" cy="1521231"/>
          </a:xfrm>
        </p:spPr>
        <p:txBody>
          <a:bodyPr/>
          <a:lstStyle>
            <a:lvl1pPr marL="0" indent="0" algn="ctr">
              <a:buNone/>
              <a:defRPr sz="1984"/>
            </a:lvl1pPr>
            <a:lvl2pPr marL="378013" indent="0" algn="ctr">
              <a:buNone/>
              <a:defRPr sz="1654"/>
            </a:lvl2pPr>
            <a:lvl3pPr marL="756026" indent="0" algn="ctr">
              <a:buNone/>
              <a:defRPr sz="1488"/>
            </a:lvl3pPr>
            <a:lvl4pPr marL="1134039" indent="0" algn="ctr">
              <a:buNone/>
              <a:defRPr sz="1323"/>
            </a:lvl4pPr>
            <a:lvl5pPr marL="1512052" indent="0" algn="ctr">
              <a:buNone/>
              <a:defRPr sz="1323"/>
            </a:lvl5pPr>
            <a:lvl6pPr marL="1890065" indent="0" algn="ctr">
              <a:buNone/>
              <a:defRPr sz="1323"/>
            </a:lvl6pPr>
            <a:lvl7pPr marL="2268078" indent="0" algn="ctr">
              <a:buNone/>
              <a:defRPr sz="1323"/>
            </a:lvl7pPr>
            <a:lvl8pPr marL="2646091" indent="0" algn="ctr">
              <a:buNone/>
              <a:defRPr sz="1323"/>
            </a:lvl8pPr>
            <a:lvl9pPr marL="3024104" indent="0" algn="ctr">
              <a:buNone/>
              <a:defRPr sz="1323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384E-42AF-4994-9103-B7820AD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23.07.2025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37E9-3367-4180-8AAD-4EF13340E2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647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9432950-BE06-4C31-B7A1-0CD444D3AA3E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384E-42AF-4994-9103-B7820AD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23.07.2025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37E9-3367-4180-8AAD-4EF13340E2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84199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7793" y="1570823"/>
            <a:ext cx="8694539" cy="2620952"/>
          </a:xfrm>
        </p:spPr>
        <p:txBody>
          <a:bodyPr anchor="b"/>
          <a:lstStyle>
            <a:lvl1pPr>
              <a:defRPr sz="496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7793" y="4216570"/>
            <a:ext cx="8694539" cy="1378297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1pPr>
            <a:lvl2pPr marL="37801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384E-42AF-4994-9103-B7820AD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23.07.2025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37E9-3367-4180-8AAD-4EF13340E2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6399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93043" y="1677293"/>
            <a:ext cx="4284266" cy="39977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3316" y="1677293"/>
            <a:ext cx="4284266" cy="39977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384E-42AF-4994-9103-B7820AD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23.07.2025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37E9-3367-4180-8AAD-4EF13340E2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67849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356" y="335459"/>
            <a:ext cx="8694539" cy="1217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4357" y="1544569"/>
            <a:ext cx="4264576" cy="75696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4357" y="2301538"/>
            <a:ext cx="4264576" cy="338521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03316" y="1544569"/>
            <a:ext cx="4285579" cy="75696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03316" y="2301538"/>
            <a:ext cx="4285579" cy="338521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384E-42AF-4994-9103-B7820AD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23.07.2025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37E9-3367-4180-8AAD-4EF13340E2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36273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384E-42AF-4994-9103-B7820AD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23.07.2025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37E9-3367-4180-8AAD-4EF13340E2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83779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384E-42AF-4994-9103-B7820AD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23.07.2025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37E9-3367-4180-8AAD-4EF13340E2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8060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356" y="420052"/>
            <a:ext cx="3251264" cy="1470184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579" y="907197"/>
            <a:ext cx="5103316" cy="4477643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4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94356" y="1890236"/>
            <a:ext cx="3251264" cy="3501897"/>
          </a:xfrm>
        </p:spPr>
        <p:txBody>
          <a:bodyPr/>
          <a:lstStyle>
            <a:lvl1pPr marL="0" indent="0">
              <a:buNone/>
              <a:defRPr sz="1323"/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384E-42AF-4994-9103-B7820AD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23.07.2025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37E9-3367-4180-8AAD-4EF13340E2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34900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356" y="420052"/>
            <a:ext cx="3251264" cy="1470184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85579" y="907197"/>
            <a:ext cx="5103316" cy="4477643"/>
          </a:xfrm>
        </p:spPr>
        <p:txBody>
          <a:bodyPr/>
          <a:lstStyle>
            <a:lvl1pPr marL="0" indent="0">
              <a:buNone/>
              <a:defRPr sz="2646"/>
            </a:lvl1pPr>
            <a:lvl2pPr marL="378013" indent="0">
              <a:buNone/>
              <a:defRPr sz="2315"/>
            </a:lvl2pPr>
            <a:lvl3pPr marL="756026" indent="0">
              <a:buNone/>
              <a:defRPr sz="1984"/>
            </a:lvl3pPr>
            <a:lvl4pPr marL="1134039" indent="0">
              <a:buNone/>
              <a:defRPr sz="1654"/>
            </a:lvl4pPr>
            <a:lvl5pPr marL="1512052" indent="0">
              <a:buNone/>
              <a:defRPr sz="1654"/>
            </a:lvl5pPr>
            <a:lvl6pPr marL="1890065" indent="0">
              <a:buNone/>
              <a:defRPr sz="1654"/>
            </a:lvl6pPr>
            <a:lvl7pPr marL="2268078" indent="0">
              <a:buNone/>
              <a:defRPr sz="1654"/>
            </a:lvl7pPr>
            <a:lvl8pPr marL="2646091" indent="0">
              <a:buNone/>
              <a:defRPr sz="1654"/>
            </a:lvl8pPr>
            <a:lvl9pPr marL="3024104" indent="0">
              <a:buNone/>
              <a:defRPr sz="165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94356" y="1890236"/>
            <a:ext cx="3251264" cy="3501897"/>
          </a:xfrm>
        </p:spPr>
        <p:txBody>
          <a:bodyPr/>
          <a:lstStyle>
            <a:lvl1pPr marL="0" indent="0">
              <a:buNone/>
              <a:defRPr sz="1323"/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384E-42AF-4994-9103-B7820AD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23.07.2025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37E9-3367-4180-8AAD-4EF13340E2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18985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384E-42AF-4994-9103-B7820AD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23.07.2025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37E9-3367-4180-8AAD-4EF13340E2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93698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13947" y="335458"/>
            <a:ext cx="2173635" cy="533962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93043" y="335458"/>
            <a:ext cx="6394896" cy="53396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384E-42AF-4994-9103-B7820AD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23.07.2025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37E9-3367-4180-8AAD-4EF13340E2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733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360000" y="199800"/>
            <a:ext cx="9360000" cy="246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D9B6046-D726-415F-BEF1-3DC2BA4FFDFD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60000" y="328932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5D62E4C-D6FC-448F-955D-AD6C4C3ECDD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155920" y="328932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E1BFFD6-1A94-4AF2-9742-1F4014D7041D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60000" y="-55800"/>
            <a:ext cx="9360000" cy="104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360000" y="3289320"/>
            <a:ext cx="936000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AC4117E-8C58-4789-8892-BB3F7B71B80C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документ 5"/>
          <p:cNvSpPr/>
          <p:nvPr/>
        </p:nvSpPr>
        <p:spPr>
          <a:xfrm flipH="1" flipV="1">
            <a:off x="0" y="4988520"/>
            <a:ext cx="10080000" cy="1299960"/>
          </a:xfrm>
          <a:prstGeom prst="flowChartDocumen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dist="10800" dir="5400000" rotWithShape="0">
              <a:srgbClr val="009BDD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0" y="1800000"/>
            <a:ext cx="9000000" cy="1199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0" strike="noStrike" spc="-1">
                <a:solidFill>
                  <a:srgbClr val="DD41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360000" y="3199680"/>
            <a:ext cx="9360000" cy="18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5000"/>
          </a:bodyPr>
          <a:lstStyle/>
          <a:p>
            <a:pPr marL="324000" indent="-243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009BDD"/>
                </a:solidFill>
                <a:latin typeface="Arial"/>
              </a:rPr>
              <a:t>Для правки структуры щёлкните мышью</a:t>
            </a:r>
          </a:p>
          <a:p>
            <a:pPr marL="648000" lvl="1" indent="-243000">
              <a:spcBef>
                <a:spcPts val="944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330" b="0" strike="noStrike" spc="-1">
                <a:solidFill>
                  <a:srgbClr val="009BDD"/>
                </a:solidFill>
                <a:latin typeface="Arial"/>
              </a:rPr>
              <a:t>Второй уровень структуры</a:t>
            </a:r>
          </a:p>
          <a:p>
            <a:pPr marL="972000" lvl="2" indent="-216000">
              <a:spcBef>
                <a:spcPts val="703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9BDD"/>
                </a:solidFill>
                <a:latin typeface="Arial"/>
              </a:rPr>
              <a:t>Третий уровень структуры</a:t>
            </a:r>
          </a:p>
          <a:p>
            <a:pPr marL="1296000" lvl="3" indent="-162000">
              <a:spcBef>
                <a:spcPts val="468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1660" b="0" strike="noStrike" spc="-1">
                <a:solidFill>
                  <a:srgbClr val="009BDD"/>
                </a:solidFill>
                <a:latin typeface="Arial"/>
              </a:rPr>
              <a:t>Четвёртый уровень структуры</a:t>
            </a:r>
          </a:p>
          <a:p>
            <a:pPr marL="1620000" lvl="4" indent="-162000">
              <a:spcBef>
                <a:spcPts val="232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1850" b="0" strike="noStrike" spc="-1">
                <a:solidFill>
                  <a:srgbClr val="009BDD"/>
                </a:solidFill>
                <a:latin typeface="Arial"/>
              </a:rPr>
              <a:t>Пятый уровень структуры</a:t>
            </a:r>
          </a:p>
          <a:p>
            <a:pPr marL="1944000" lvl="5" indent="-162000">
              <a:spcBef>
                <a:spcPts val="258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050" b="0" strike="noStrike" spc="-1">
                <a:solidFill>
                  <a:srgbClr val="009BDD"/>
                </a:solidFill>
                <a:latin typeface="Arial"/>
              </a:rPr>
              <a:t>Шестой уровень структуры</a:t>
            </a:r>
          </a:p>
          <a:p>
            <a:pPr marL="2268000" lvl="6" indent="-162000">
              <a:spcBef>
                <a:spcPts val="28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280" b="0" strike="noStrike" spc="-1">
                <a:solidFill>
                  <a:srgbClr val="009BDD"/>
                </a:solidFill>
                <a:latin typeface="Arial"/>
              </a:rPr>
              <a:t>Седьмой уровень структуры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dt" idx="1"/>
          </p:nvPr>
        </p:nvSpPr>
        <p:spPr>
          <a:xfrm>
            <a:off x="360000" y="5799960"/>
            <a:ext cx="2340000" cy="3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FFFFFF"/>
                </a:solidFill>
                <a:latin typeface="Arial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FFFFFF"/>
                </a:solidFill>
                <a:latin typeface="Arial"/>
              </a:rPr>
              <a:t>&lt;дата/время&gt;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ftr" idx="2"/>
          </p:nvPr>
        </p:nvSpPr>
        <p:spPr>
          <a:xfrm>
            <a:off x="3420000" y="5799960"/>
            <a:ext cx="3240000" cy="3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FFFFFF"/>
                </a:solidFill>
                <a:latin typeface="Arial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FFFFFF"/>
                </a:solidFill>
                <a:latin typeface="Arial"/>
              </a:rPr>
              <a:t>&lt;нижний колонтитул&gt;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sldNum" idx="3"/>
          </p:nvPr>
        </p:nvSpPr>
        <p:spPr>
          <a:xfrm>
            <a:off x="7380000" y="5799960"/>
            <a:ext cx="2340000" cy="3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buNone/>
            </a:pPr>
            <a:fld id="{8B13D669-42F7-4588-B6EC-69D705954A69}" type="slidenum">
              <a:rPr lang="ru-RU" sz="1400" b="0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ru-RU" sz="1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 41"/>
          <p:cNvSpPr/>
          <p:nvPr/>
        </p:nvSpPr>
        <p:spPr>
          <a:xfrm>
            <a:off x="0" y="0"/>
            <a:ext cx="10076760" cy="799920"/>
          </a:xfrm>
          <a:prstGeom prst="rec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dist="10800" dir="5400000" rotWithShape="0">
              <a:srgbClr val="009BDD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240" y="5599800"/>
            <a:ext cx="10076760" cy="701640"/>
          </a:xfrm>
          <a:prstGeom prst="rec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dist="10800" dir="5400000" rotWithShape="0">
              <a:srgbClr val="009BDD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60000" y="199800"/>
            <a:ext cx="9360000" cy="53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0" strike="noStrike" spc="-1">
                <a:solidFill>
                  <a:srgbClr val="FFFFFF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360000" y="1199880"/>
            <a:ext cx="936000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009BDD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944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330" b="0" strike="noStrike" spc="-1">
                <a:solidFill>
                  <a:srgbClr val="009BDD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703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9BDD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468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1660" b="0" strike="noStrike" spc="-1">
                <a:solidFill>
                  <a:srgbClr val="009BDD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32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1850" b="0" strike="noStrike" spc="-1">
                <a:solidFill>
                  <a:srgbClr val="009BDD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58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050" b="0" strike="noStrike" spc="-1">
                <a:solidFill>
                  <a:srgbClr val="009BDD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280" b="0" strike="noStrike" spc="-1">
                <a:solidFill>
                  <a:srgbClr val="009BDD"/>
                </a:solidFill>
                <a:latin typeface="Arial"/>
              </a:rPr>
              <a:t>Седьмой уровень структуры</a:t>
            </a:r>
          </a:p>
        </p:txBody>
      </p:sp>
      <p:sp>
        <p:nvSpPr>
          <p:cNvPr id="46" name="PlaceHolder 3"/>
          <p:cNvSpPr>
            <a:spLocks noGrp="1"/>
          </p:cNvSpPr>
          <p:nvPr>
            <p:ph type="dt" idx="4"/>
          </p:nvPr>
        </p:nvSpPr>
        <p:spPr>
          <a:xfrm>
            <a:off x="360000" y="5799960"/>
            <a:ext cx="2340000" cy="3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FFFFFF"/>
                </a:solidFill>
                <a:latin typeface="Arial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FFFFFF"/>
                </a:solidFill>
                <a:latin typeface="Arial"/>
              </a:rPr>
              <a:t>&lt;дата/время&gt;</a:t>
            </a:r>
          </a:p>
        </p:txBody>
      </p:sp>
      <p:sp>
        <p:nvSpPr>
          <p:cNvPr id="47" name="PlaceHolder 4"/>
          <p:cNvSpPr>
            <a:spLocks noGrp="1"/>
          </p:cNvSpPr>
          <p:nvPr>
            <p:ph type="ftr" idx="5"/>
          </p:nvPr>
        </p:nvSpPr>
        <p:spPr>
          <a:xfrm>
            <a:off x="3420000" y="5799960"/>
            <a:ext cx="3240000" cy="3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FFFFFF"/>
                </a:solidFill>
                <a:latin typeface="Arial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FFFFFF"/>
                </a:solidFill>
                <a:latin typeface="Arial"/>
              </a:rPr>
              <a:t>&lt;нижний колонтитул&gt;</a:t>
            </a:r>
          </a:p>
        </p:txBody>
      </p:sp>
      <p:sp>
        <p:nvSpPr>
          <p:cNvPr id="48" name="PlaceHolder 5"/>
          <p:cNvSpPr>
            <a:spLocks noGrp="1"/>
          </p:cNvSpPr>
          <p:nvPr>
            <p:ph type="sldNum" idx="6"/>
          </p:nvPr>
        </p:nvSpPr>
        <p:spPr>
          <a:xfrm>
            <a:off x="7380000" y="5799960"/>
            <a:ext cx="2340000" cy="3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buNone/>
            </a:pPr>
            <a:fld id="{D3B59A86-3CEB-42DD-A26C-15D8F7B417FA}" type="slidenum">
              <a:rPr lang="ru-RU" sz="1400" b="0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ru-RU" sz="1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Прямоугольник 84"/>
          <p:cNvSpPr/>
          <p:nvPr/>
        </p:nvSpPr>
        <p:spPr>
          <a:xfrm>
            <a:off x="0" y="0"/>
            <a:ext cx="10076760" cy="799920"/>
          </a:xfrm>
          <a:prstGeom prst="rec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dist="10800" dir="5400000" rotWithShape="0">
              <a:srgbClr val="009BDD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3240" y="5599800"/>
            <a:ext cx="10076760" cy="701640"/>
          </a:xfrm>
          <a:prstGeom prst="rec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dist="10800" dir="5400000" rotWithShape="0">
              <a:srgbClr val="009BDD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360000" y="199800"/>
            <a:ext cx="9360000" cy="53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0" strike="noStrike" spc="-1">
                <a:solidFill>
                  <a:srgbClr val="FFFFFF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360000" y="1199880"/>
            <a:ext cx="936000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009BDD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944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330" b="0" strike="noStrike" spc="-1">
                <a:solidFill>
                  <a:srgbClr val="009BDD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703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9BDD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468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1660" b="0" strike="noStrike" spc="-1">
                <a:solidFill>
                  <a:srgbClr val="009BDD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32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1850" b="0" strike="noStrike" spc="-1">
                <a:solidFill>
                  <a:srgbClr val="009BDD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58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050" b="0" strike="noStrike" spc="-1">
                <a:solidFill>
                  <a:srgbClr val="009BDD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280" b="0" strike="noStrike" spc="-1">
                <a:solidFill>
                  <a:srgbClr val="009BDD"/>
                </a:solidFill>
                <a:latin typeface="Arial"/>
              </a:rPr>
              <a:t>Седьмой уровень структуры</a:t>
            </a:r>
          </a:p>
        </p:txBody>
      </p:sp>
      <p:sp>
        <p:nvSpPr>
          <p:cNvPr id="89" name="PlaceHolder 3"/>
          <p:cNvSpPr>
            <a:spLocks noGrp="1"/>
          </p:cNvSpPr>
          <p:nvPr>
            <p:ph type="dt" idx="7"/>
          </p:nvPr>
        </p:nvSpPr>
        <p:spPr>
          <a:xfrm>
            <a:off x="360000" y="5799960"/>
            <a:ext cx="2340000" cy="3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FFFFFF"/>
                </a:solidFill>
                <a:latin typeface="Arial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FFFFFF"/>
                </a:solidFill>
                <a:latin typeface="Arial"/>
              </a:rPr>
              <a:t>&lt;дата/время&gt;</a:t>
            </a:r>
          </a:p>
        </p:txBody>
      </p:sp>
      <p:sp>
        <p:nvSpPr>
          <p:cNvPr id="90" name="PlaceHolder 4"/>
          <p:cNvSpPr>
            <a:spLocks noGrp="1"/>
          </p:cNvSpPr>
          <p:nvPr>
            <p:ph type="ftr" idx="8"/>
          </p:nvPr>
        </p:nvSpPr>
        <p:spPr>
          <a:xfrm>
            <a:off x="3420000" y="5799960"/>
            <a:ext cx="3240000" cy="3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FFFFFF"/>
                </a:solidFill>
                <a:latin typeface="Arial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FFFFFF"/>
                </a:solidFill>
                <a:latin typeface="Arial"/>
              </a:rPr>
              <a:t>&lt;нижний колонтитул&gt;</a:t>
            </a:r>
          </a:p>
        </p:txBody>
      </p:sp>
      <p:sp>
        <p:nvSpPr>
          <p:cNvPr id="91" name="PlaceHolder 5"/>
          <p:cNvSpPr>
            <a:spLocks noGrp="1"/>
          </p:cNvSpPr>
          <p:nvPr>
            <p:ph type="sldNum" idx="9"/>
          </p:nvPr>
        </p:nvSpPr>
        <p:spPr>
          <a:xfrm>
            <a:off x="7380000" y="5799960"/>
            <a:ext cx="2340000" cy="3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buNone/>
            </a:pPr>
            <a:fld id="{6C357E78-74DC-4BDE-9B55-D33B35F14F59}" type="slidenum">
              <a:rPr lang="ru-RU" sz="1400" b="0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ru-RU" sz="1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04000" y="250920"/>
            <a:ext cx="9071640" cy="1051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89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504000" y="1473840"/>
            <a:ext cx="9071640" cy="3653640"/>
          </a:xfrm>
          <a:prstGeom prst="rect">
            <a:avLst/>
          </a:prstGeom>
          <a:noFill/>
          <a:ln w="1800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/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dt" idx="10"/>
          </p:nvPr>
        </p:nvSpPr>
        <p:spPr>
          <a:xfrm>
            <a:off x="504000" y="5739120"/>
            <a:ext cx="2348280" cy="434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Arial"/>
              </a:rPr>
              <a:t>&lt;дата/время&gt;</a:t>
            </a:r>
          </a:p>
        </p:txBody>
      </p:sp>
      <p:sp>
        <p:nvSpPr>
          <p:cNvPr id="131" name="PlaceHolder 3"/>
          <p:cNvSpPr>
            <a:spLocks noGrp="1"/>
          </p:cNvSpPr>
          <p:nvPr>
            <p:ph type="ftr" idx="11"/>
          </p:nvPr>
        </p:nvSpPr>
        <p:spPr>
          <a:xfrm>
            <a:off x="3447360" y="5739120"/>
            <a:ext cx="3195000" cy="434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Arial"/>
              </a:rPr>
              <a:t>&lt;нижний колонтитул&gt;</a:t>
            </a:r>
          </a:p>
        </p:txBody>
      </p:sp>
      <p:sp>
        <p:nvSpPr>
          <p:cNvPr id="132" name="PlaceHolder 4"/>
          <p:cNvSpPr>
            <a:spLocks noGrp="1"/>
          </p:cNvSpPr>
          <p:nvPr>
            <p:ph type="sldNum" idx="12"/>
          </p:nvPr>
        </p:nvSpPr>
        <p:spPr>
          <a:xfrm>
            <a:off x="7227360" y="5739120"/>
            <a:ext cx="2348280" cy="434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buNone/>
            </a:pPr>
            <a:fld id="{74B44C22-9683-426A-A01E-DF373DEA738D}" type="slidenum">
              <a:rPr lang="ru-RU" sz="1400" b="0" strike="noStrike" spc="-1">
                <a:solidFill>
                  <a:srgbClr val="000000"/>
                </a:solidFill>
                <a:latin typeface="Arial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5"/>
          <p:cNvSpPr>
            <a:spLocks noGrp="1"/>
          </p:cNvSpPr>
          <p:nvPr>
            <p:ph type="body"/>
          </p:nvPr>
        </p:nvSpPr>
        <p:spPr>
          <a:xfrm>
            <a:off x="504000" y="1474200"/>
            <a:ext cx="9071640" cy="3653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043" y="335459"/>
            <a:ext cx="8694539" cy="1217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3043" y="1677293"/>
            <a:ext cx="8694539" cy="3997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93043" y="5839897"/>
            <a:ext cx="2268141" cy="3354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8384E-42AF-4994-9103-B7820AD1D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23.07.2025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39207" y="5839897"/>
            <a:ext cx="3402211" cy="3354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119441" y="5839897"/>
            <a:ext cx="2268141" cy="3354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637E9-3367-4180-8AAD-4EF13340E2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76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756026" rtl="0" eaLnBrk="1" latinLnBrk="0" hangingPunct="1">
        <a:lnSpc>
          <a:spcPct val="90000"/>
        </a:lnSpc>
        <a:spcBef>
          <a:spcPct val="0"/>
        </a:spcBef>
        <a:buNone/>
        <a:defRPr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06" indent="-189006" algn="l" defTabSz="756026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19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5032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045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1058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9071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084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097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110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026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039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052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065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078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091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104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9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/>
          <a:srcRect t="29636" r="25088"/>
          <a:stretch/>
        </p:blipFill>
        <p:spPr>
          <a:xfrm>
            <a:off x="5015034" y="213931"/>
            <a:ext cx="5065590" cy="4756668"/>
          </a:xfrm>
          <a:prstGeom prst="rect">
            <a:avLst/>
          </a:prstGeom>
        </p:spPr>
      </p:pic>
      <p:sp>
        <p:nvSpPr>
          <p:cNvPr id="21" name="Арка 20"/>
          <p:cNvSpPr/>
          <p:nvPr/>
        </p:nvSpPr>
        <p:spPr>
          <a:xfrm rot="11697169">
            <a:off x="7670207" y="4881643"/>
            <a:ext cx="1729914" cy="1859011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3269">
              <a:defRPr/>
            </a:pPr>
            <a:endParaRPr lang="ru-RU" sz="1117">
              <a:solidFill>
                <a:prstClr val="black"/>
              </a:solidFill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5347587" y="-279631"/>
            <a:ext cx="1311043" cy="131065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56253" y="699634"/>
            <a:ext cx="574957" cy="1545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3269">
              <a:defRPr/>
            </a:pPr>
            <a:endParaRPr lang="ru-RU" sz="1272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39906" y="5487064"/>
            <a:ext cx="400413" cy="2684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72">
              <a:solidFill>
                <a:prstClr val="white"/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2672917" y="2087304"/>
            <a:ext cx="4929321" cy="1310657"/>
            <a:chOff x="920709" y="2234968"/>
            <a:chExt cx="8532371" cy="2423584"/>
          </a:xfrm>
        </p:grpSpPr>
        <p:pic>
          <p:nvPicPr>
            <p:cNvPr id="16" name="Рисунок 15"/>
            <p:cNvPicPr>
              <a:picLocks noChangeAspect="1"/>
            </p:cNvPicPr>
            <p:nvPr/>
          </p:nvPicPr>
          <p:blipFill rotWithShape="1">
            <a:blip r:embed="rId5"/>
            <a:srcRect l="82864"/>
            <a:stretch/>
          </p:blipFill>
          <p:spPr>
            <a:xfrm>
              <a:off x="8011434" y="2234968"/>
              <a:ext cx="1441646" cy="2423584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709" y="2629589"/>
              <a:ext cx="6976492" cy="1295192"/>
            </a:xfrm>
            <a:prstGeom prst="rect">
              <a:avLst/>
            </a:prstGeom>
          </p:spPr>
        </p:pic>
      </p:grpSp>
      <p:sp>
        <p:nvSpPr>
          <p:cNvPr id="2" name="Прямоугольник 1"/>
          <p:cNvSpPr/>
          <p:nvPr/>
        </p:nvSpPr>
        <p:spPr>
          <a:xfrm>
            <a:off x="7576420" y="659258"/>
            <a:ext cx="1084788" cy="3717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72">
              <a:solidFill>
                <a:prstClr val="white"/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079" y="333699"/>
            <a:ext cx="3261247" cy="929964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32638223-EB49-47C7-9249-D0C62BB8F26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3792" y="3983175"/>
            <a:ext cx="2012394" cy="1974849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15FA6CB3-FD68-4905-A9A7-7C9D9C978F63}"/>
              </a:ext>
            </a:extLst>
          </p:cNvPr>
          <p:cNvSpPr/>
          <p:nvPr/>
        </p:nvSpPr>
        <p:spPr>
          <a:xfrm>
            <a:off x="914200" y="3569148"/>
            <a:ext cx="874663" cy="3213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567005"/>
            <a:r>
              <a:rPr lang="ru-RU" sz="1488" b="1" dirty="0">
                <a:solidFill>
                  <a:srgbClr val="56231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Портал</a:t>
            </a:r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xmlns="" id="{FDA007A1-0D43-42AF-87DA-D8E9EA8C79A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2864"/>
          <a:stretch/>
        </p:blipFill>
        <p:spPr>
          <a:xfrm>
            <a:off x="589655" y="3254282"/>
            <a:ext cx="389433" cy="62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27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360000" y="199800"/>
            <a:ext cx="9360000" cy="53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0" strike="noStrike" spc="-1">
                <a:solidFill>
                  <a:srgbClr val="FFFFFF"/>
                </a:solidFill>
                <a:latin typeface="Arial"/>
              </a:rPr>
              <a:t>ИПК  ПРЕДПРИНИМАТЕЛЯ</a:t>
            </a:r>
          </a:p>
        </p:txBody>
      </p:sp>
      <p:sp>
        <p:nvSpPr>
          <p:cNvPr id="197" name="PlaceHolder 2"/>
          <p:cNvSpPr>
            <a:spLocks noGrp="1"/>
          </p:cNvSpPr>
          <p:nvPr>
            <p:ph/>
          </p:nvPr>
        </p:nvSpPr>
        <p:spPr>
          <a:xfrm>
            <a:off x="360000" y="900000"/>
            <a:ext cx="9360000" cy="486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0">
              <a:spcBef>
                <a:spcPts val="1176"/>
              </a:spcBef>
              <a:buNone/>
            </a:pPr>
            <a:r>
              <a:rPr lang="ru-RU" sz="2600" b="1" strike="noStrike" spc="-1">
                <a:solidFill>
                  <a:srgbClr val="355269"/>
                </a:solidFill>
                <a:latin typeface="Arial"/>
              </a:rPr>
              <a:t>В 2025 году предприниматель  платит обязательные взносы в размере 53 658 рублей. </a:t>
            </a:r>
            <a:endParaRPr lang="ru-RU" sz="26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600" b="1" strike="noStrike" spc="-1">
                <a:solidFill>
                  <a:srgbClr val="355269"/>
                </a:solidFill>
                <a:latin typeface="Arial"/>
              </a:rPr>
              <a:t>При доходе свыше 300 000 рублей + 1% на сумму превышающую.</a:t>
            </a:r>
            <a:endParaRPr lang="ru-RU" sz="26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600" b="1" strike="noStrike" spc="-1">
                <a:solidFill>
                  <a:srgbClr val="355269"/>
                </a:solidFill>
                <a:latin typeface="Arial"/>
              </a:rPr>
              <a:t>Пример: Предприниматель заработает в 2025 году </a:t>
            </a:r>
            <a:endParaRPr lang="ru-RU" sz="26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600" b="1" strike="noStrike" spc="-1">
                <a:solidFill>
                  <a:srgbClr val="355269"/>
                </a:solidFill>
                <a:latin typeface="Arial"/>
              </a:rPr>
              <a:t>2 000 000 рублей. Тогда его годовой взнос составит</a:t>
            </a:r>
            <a:endParaRPr lang="ru-RU" sz="26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600" b="1" strike="noStrike" spc="-1">
                <a:solidFill>
                  <a:srgbClr val="355269"/>
                </a:solidFill>
                <a:latin typeface="Arial"/>
              </a:rPr>
              <a:t>70 658 рублей.</a:t>
            </a:r>
            <a:endParaRPr lang="ru-RU" sz="26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600" b="1" strike="noStrike" spc="-1">
                <a:solidFill>
                  <a:srgbClr val="355269"/>
                </a:solidFill>
                <a:latin typeface="Arial"/>
              </a:rPr>
              <a:t>На пенсионное обеспечение 56 526,4 рубля</a:t>
            </a:r>
            <a:endParaRPr lang="ru-RU" sz="26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600" b="1" strike="noStrike" spc="-1">
                <a:solidFill>
                  <a:srgbClr val="355269"/>
                </a:solidFill>
                <a:latin typeface="Arial"/>
              </a:rPr>
              <a:t>ИПК =( 56526,4/606980)*10 = 0,93</a:t>
            </a:r>
            <a:endParaRPr lang="ru-RU" sz="26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600" b="1" strike="noStrike" spc="-1">
                <a:solidFill>
                  <a:srgbClr val="355269"/>
                </a:solidFill>
                <a:latin typeface="Arial"/>
              </a:rPr>
              <a:t>или 0,707 при доходе до 300 000</a:t>
            </a:r>
            <a:endParaRPr lang="ru-RU" sz="26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 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pic>
        <p:nvPicPr>
          <p:cNvPr id="198" name="Рисунок 197"/>
          <p:cNvPicPr/>
          <p:nvPr/>
        </p:nvPicPr>
        <p:blipFill>
          <a:blip r:embed="rId2"/>
          <a:stretch/>
        </p:blipFill>
        <p:spPr>
          <a:xfrm>
            <a:off x="7920000" y="3600000"/>
            <a:ext cx="1980000" cy="1980000"/>
          </a:xfrm>
          <a:prstGeom prst="rect">
            <a:avLst/>
          </a:prstGeom>
          <a:ln w="1800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062F4D92-59B5-47F5-94BC-C77E6BB0EB2F}" type="slidenum">
              <a:t>10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fld id="{127979C9-0B39-4258-A328-295D8DDD6896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Box 198"/>
          <p:cNvSpPr txBox="1"/>
          <p:nvPr/>
        </p:nvSpPr>
        <p:spPr>
          <a:xfrm>
            <a:off x="360000" y="1199880"/>
            <a:ext cx="7920000" cy="3999960"/>
          </a:xfrm>
          <a:prstGeom prst="rect">
            <a:avLst/>
          </a:prstGeom>
          <a:noFill/>
          <a:ln w="1800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/>
            <a:r>
              <a:rPr lang="ru-RU" sz="3200" b="0" strike="noStrike" spc="-1">
                <a:solidFill>
                  <a:srgbClr val="355269"/>
                </a:solidFill>
                <a:latin typeface="Arial"/>
              </a:rPr>
              <a:t>Заработная плата в месяц  66 000 рублей</a:t>
            </a: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ru-RU" sz="3200" b="0" strike="noStrike" spc="-1">
                <a:solidFill>
                  <a:srgbClr val="355269"/>
                </a:solidFill>
                <a:latin typeface="Arial"/>
              </a:rPr>
              <a:t>     Работодатель платит 22%                       14 520 рублей в месяц</a:t>
            </a: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ru-RU" sz="3200" b="0" strike="noStrike" spc="-1">
                <a:solidFill>
                  <a:srgbClr val="355269"/>
                </a:solidFill>
                <a:latin typeface="Arial"/>
              </a:rPr>
              <a:t>  174 240 рублей в год</a:t>
            </a: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ru-RU" sz="3200" b="0" strike="noStrike" spc="-1">
                <a:solidFill>
                  <a:srgbClr val="355269"/>
                </a:solidFill>
                <a:latin typeface="Arial"/>
              </a:rPr>
              <a:t>     ИПК = (174240/606980)*10 = </a:t>
            </a:r>
            <a:r>
              <a:rPr lang="ru-RU" sz="3200" b="1" strike="noStrike" spc="-1">
                <a:solidFill>
                  <a:srgbClr val="355269"/>
                </a:solidFill>
                <a:latin typeface="Arial"/>
              </a:rPr>
              <a:t>2,87</a:t>
            </a: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ru-RU" sz="2400" b="0" strike="noStrike" spc="-1">
                <a:solidFill>
                  <a:srgbClr val="355269"/>
                </a:solidFill>
                <a:latin typeface="Arial"/>
              </a:rPr>
              <a:t> 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00" name="Рисунок 199"/>
          <p:cNvPicPr/>
          <p:nvPr/>
        </p:nvPicPr>
        <p:blipFill>
          <a:blip r:embed="rId2"/>
          <a:stretch/>
        </p:blipFill>
        <p:spPr>
          <a:xfrm>
            <a:off x="7889400" y="1772640"/>
            <a:ext cx="2137680" cy="2600280"/>
          </a:xfrm>
          <a:prstGeom prst="rect">
            <a:avLst/>
          </a:prstGeom>
          <a:ln w="18000">
            <a:noFill/>
          </a:ln>
        </p:spPr>
      </p:pic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360000" y="176760"/>
            <a:ext cx="9360000" cy="57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0" strike="noStrike" spc="-1">
                <a:solidFill>
                  <a:srgbClr val="FFFFFF"/>
                </a:solidFill>
                <a:latin typeface="Arial"/>
              </a:rPr>
              <a:t>ИПК наемного работника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9A4DA52-E074-4CAF-A0AB-0889B847F2B9}" type="slidenum">
              <a:t>11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fld id="{D911348D-A99A-4155-BA16-A4D41A894ACE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360000" y="176760"/>
            <a:ext cx="9360000" cy="57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0" strike="noStrike" spc="-1">
                <a:solidFill>
                  <a:srgbClr val="FFFFFF"/>
                </a:solidFill>
                <a:latin typeface="Arial"/>
              </a:rPr>
              <a:t>ПЕНСИЯ  </a:t>
            </a:r>
          </a:p>
        </p:txBody>
      </p:sp>
      <p:sp>
        <p:nvSpPr>
          <p:cNvPr id="203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936000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0">
              <a:spcBef>
                <a:spcPts val="1176"/>
              </a:spcBef>
              <a:buNone/>
            </a:pPr>
            <a:r>
              <a:rPr lang="ru-RU" sz="2670" b="0" strike="noStrike" spc="-1">
                <a:solidFill>
                  <a:srgbClr val="009BDD"/>
                </a:solidFill>
                <a:latin typeface="Arial"/>
              </a:rPr>
              <a:t>  </a:t>
            </a:r>
            <a:r>
              <a:rPr lang="ru-RU" sz="2400" b="0" strike="noStrike" spc="-1">
                <a:solidFill>
                  <a:srgbClr val="009BDD"/>
                </a:solidFill>
                <a:latin typeface="Arial"/>
              </a:rPr>
              <a:t>        </a:t>
            </a: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Пенсия предпринимателя со стажем 30 лет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060"/>
              </a:spcBef>
              <a:buNone/>
            </a:pPr>
            <a:r>
              <a:rPr lang="ru-RU" sz="3600" b="0" strike="noStrike" spc="-1">
                <a:solidFill>
                  <a:srgbClr val="355269"/>
                </a:solidFill>
                <a:latin typeface="Arial"/>
              </a:rPr>
              <a:t>   СП = 30 баллов*145,69рубля +8907,70</a:t>
            </a:r>
            <a:endParaRPr lang="ru-RU" sz="36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060"/>
              </a:spcBef>
              <a:buNone/>
            </a:pPr>
            <a:r>
              <a:rPr lang="ru-RU" sz="3600" b="1" strike="noStrike" spc="-1">
                <a:solidFill>
                  <a:srgbClr val="355269"/>
                </a:solidFill>
                <a:latin typeface="Arial"/>
              </a:rPr>
              <a:t>                 </a:t>
            </a:r>
            <a:r>
              <a:rPr lang="ru-RU" sz="4000" b="1" strike="noStrike" spc="-1">
                <a:solidFill>
                  <a:srgbClr val="355269"/>
                </a:solidFill>
                <a:latin typeface="Arial"/>
              </a:rPr>
              <a:t>13 278,4 рубля</a:t>
            </a:r>
            <a:endParaRPr lang="ru-RU" sz="40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060"/>
              </a:spcBef>
              <a:buNone/>
            </a:pPr>
            <a:r>
              <a:rPr lang="ru-RU" sz="2400" b="0" strike="noStrike" spc="-1">
                <a:solidFill>
                  <a:srgbClr val="355269"/>
                </a:solidFill>
                <a:latin typeface="Arial"/>
              </a:rPr>
              <a:t>           Пенсия наемного работника стаж 30 лет</a:t>
            </a:r>
            <a:endParaRPr lang="ru-RU" sz="24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060"/>
              </a:spcBef>
              <a:buNone/>
            </a:pPr>
            <a:r>
              <a:rPr lang="ru-RU" sz="3600" b="0" strike="noStrike" spc="-1">
                <a:solidFill>
                  <a:srgbClr val="355269"/>
                </a:solidFill>
                <a:latin typeface="Arial"/>
              </a:rPr>
              <a:t>  СП = 86 баллов* 145,69рубля + 8907,7</a:t>
            </a:r>
            <a:endParaRPr lang="ru-RU" sz="36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060"/>
              </a:spcBef>
              <a:buNone/>
            </a:pPr>
            <a:r>
              <a:rPr lang="ru-RU" sz="4000" b="1" strike="noStrike" spc="-1">
                <a:solidFill>
                  <a:srgbClr val="355269"/>
                </a:solidFill>
                <a:latin typeface="Arial"/>
              </a:rPr>
              <a:t>               21 437,04 рубля</a:t>
            </a:r>
            <a:endParaRPr lang="ru-RU" sz="40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3B19E723-E7ED-49BA-87EF-F26BB39323AE}" type="slidenum">
              <a:t>12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fld id="{3CBC22B9-32DB-49D6-B3DF-3D55AF199E51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360000" y="199800"/>
            <a:ext cx="9360000" cy="53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0" strike="noStrike" spc="-1">
                <a:solidFill>
                  <a:srgbClr val="FFFFFF"/>
                </a:solidFill>
                <a:latin typeface="Arial"/>
              </a:rPr>
              <a:t>САМОЗАНЯТЫЙ</a:t>
            </a:r>
          </a:p>
        </p:txBody>
      </p:sp>
      <p:sp>
        <p:nvSpPr>
          <p:cNvPr id="205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936000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Самозанятый платит только налог на профессиональную деятельность и отчислений в СФР не делает.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Самозанятый может расчитывать только на социальную пенсию при достижении 65 лет женщины и 70 лет мужчины.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Социальная пенсия по старости с учетом индексации с 01.04.2025 года — 8824,08 рубля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200" b="0" strike="noStrike" spc="-1">
                <a:solidFill>
                  <a:srgbClr val="355269"/>
                </a:solidFill>
                <a:latin typeface="Arial"/>
              </a:rPr>
              <a:t>(прожиточный минимум пенсионера 18148 рублей) </a:t>
            </a:r>
            <a:endParaRPr lang="ru-RU" sz="220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D569B8A1-A95B-4EB4-9247-B422346E058C}" type="slidenum">
              <a:t>13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fld id="{C8A87584-7BD9-4737-9EB6-B0FF4BC78F47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Прямоугольник 205"/>
          <p:cNvSpPr/>
          <p:nvPr/>
        </p:nvSpPr>
        <p:spPr>
          <a:xfrm>
            <a:off x="1800000" y="1620000"/>
            <a:ext cx="5580000" cy="2965320"/>
          </a:xfrm>
          <a:prstGeom prst="rect">
            <a:avLst/>
          </a:prstGeom>
          <a:solidFill>
            <a:srgbClr val="FFFF00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Трудоспособный возраст</a:t>
            </a:r>
          </a:p>
        </p:txBody>
      </p:sp>
      <p:sp>
        <p:nvSpPr>
          <p:cNvPr id="207" name="Прямоугольник 206"/>
          <p:cNvSpPr/>
          <p:nvPr/>
        </p:nvSpPr>
        <p:spPr>
          <a:xfrm>
            <a:off x="7380000" y="3600000"/>
            <a:ext cx="2700000" cy="985320"/>
          </a:xfrm>
          <a:prstGeom prst="rect">
            <a:avLst/>
          </a:prstGeom>
          <a:solidFill>
            <a:srgbClr val="EA7500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Страховая</a:t>
            </a:r>
          </a:p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Пенсия</a:t>
            </a:r>
          </a:p>
        </p:txBody>
      </p:sp>
      <p:sp>
        <p:nvSpPr>
          <p:cNvPr id="208" name="Прямоугольник 207"/>
          <p:cNvSpPr/>
          <p:nvPr/>
        </p:nvSpPr>
        <p:spPr>
          <a:xfrm>
            <a:off x="56880" y="3552480"/>
            <a:ext cx="1743120" cy="1032840"/>
          </a:xfrm>
          <a:prstGeom prst="rect">
            <a:avLst/>
          </a:prstGeom>
          <a:solidFill>
            <a:srgbClr val="AFD095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Детство</a:t>
            </a:r>
          </a:p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Обеспечивают</a:t>
            </a:r>
          </a:p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 родители</a:t>
            </a:r>
          </a:p>
        </p:txBody>
      </p:sp>
      <p:sp>
        <p:nvSpPr>
          <p:cNvPr id="209" name="PlaceHolder 1"/>
          <p:cNvSpPr>
            <a:spLocks noGrp="1"/>
          </p:cNvSpPr>
          <p:nvPr>
            <p:ph type="title"/>
          </p:nvPr>
        </p:nvSpPr>
        <p:spPr>
          <a:xfrm>
            <a:off x="360000" y="199800"/>
            <a:ext cx="9360000" cy="53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0" strike="noStrike" spc="-1">
                <a:solidFill>
                  <a:srgbClr val="FFFFFF"/>
                </a:solidFill>
                <a:latin typeface="Arial"/>
              </a:rPr>
              <a:t>Финансовые периоды в жизни человека</a:t>
            </a:r>
          </a:p>
        </p:txBody>
      </p:sp>
      <p:sp>
        <p:nvSpPr>
          <p:cNvPr id="210" name="Прямоугольник 209"/>
          <p:cNvSpPr/>
          <p:nvPr/>
        </p:nvSpPr>
        <p:spPr>
          <a:xfrm>
            <a:off x="1800000" y="1260000"/>
            <a:ext cx="5580000" cy="359640"/>
          </a:xfrm>
          <a:prstGeom prst="rect">
            <a:avLst/>
          </a:prstGeom>
          <a:solidFill>
            <a:srgbClr val="FFFFFF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18 - 60(65)</a:t>
            </a:r>
          </a:p>
        </p:txBody>
      </p:sp>
      <p:sp>
        <p:nvSpPr>
          <p:cNvPr id="211" name="Прямоугольник 210"/>
          <p:cNvSpPr/>
          <p:nvPr/>
        </p:nvSpPr>
        <p:spPr>
          <a:xfrm>
            <a:off x="7380360" y="3240000"/>
            <a:ext cx="2699640" cy="360000"/>
          </a:xfrm>
          <a:prstGeom prst="rect">
            <a:avLst/>
          </a:prstGeom>
          <a:solidFill>
            <a:srgbClr val="FFFFFF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60(65) - …….</a:t>
            </a:r>
          </a:p>
        </p:txBody>
      </p:sp>
      <p:sp>
        <p:nvSpPr>
          <p:cNvPr id="212" name="Прямоугольник 211"/>
          <p:cNvSpPr/>
          <p:nvPr/>
        </p:nvSpPr>
        <p:spPr>
          <a:xfrm>
            <a:off x="56880" y="3192840"/>
            <a:ext cx="1743120" cy="359640"/>
          </a:xfrm>
          <a:prstGeom prst="rect">
            <a:avLst/>
          </a:prstGeom>
          <a:solidFill>
            <a:srgbClr val="FFFFFF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0 -18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D00C2553-9719-4641-86C4-C75AB85CC450}" type="slidenum">
              <a:t>14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fld id="{68C1E080-BE16-4437-BF30-4DE1EEE9B0EC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Прямоугольник 212"/>
          <p:cNvSpPr/>
          <p:nvPr/>
        </p:nvSpPr>
        <p:spPr>
          <a:xfrm>
            <a:off x="1800000" y="1620000"/>
            <a:ext cx="5580000" cy="2965320"/>
          </a:xfrm>
          <a:prstGeom prst="rect">
            <a:avLst/>
          </a:prstGeom>
          <a:solidFill>
            <a:srgbClr val="FFFF00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Трудоспособный возраст</a:t>
            </a:r>
          </a:p>
        </p:txBody>
      </p:sp>
      <p:sp>
        <p:nvSpPr>
          <p:cNvPr id="214" name="Прямоугольник 213"/>
          <p:cNvSpPr/>
          <p:nvPr/>
        </p:nvSpPr>
        <p:spPr>
          <a:xfrm>
            <a:off x="7380000" y="3600000"/>
            <a:ext cx="2700000" cy="985320"/>
          </a:xfrm>
          <a:prstGeom prst="rect">
            <a:avLst/>
          </a:prstGeom>
          <a:solidFill>
            <a:srgbClr val="EA7500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Страховая</a:t>
            </a:r>
          </a:p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Пенсия</a:t>
            </a:r>
          </a:p>
        </p:txBody>
      </p:sp>
      <p:sp>
        <p:nvSpPr>
          <p:cNvPr id="215" name="Прямоугольник 214"/>
          <p:cNvSpPr/>
          <p:nvPr/>
        </p:nvSpPr>
        <p:spPr>
          <a:xfrm>
            <a:off x="56880" y="3552480"/>
            <a:ext cx="1743120" cy="1032840"/>
          </a:xfrm>
          <a:prstGeom prst="rect">
            <a:avLst/>
          </a:prstGeom>
          <a:solidFill>
            <a:srgbClr val="AFD095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Детство</a:t>
            </a:r>
          </a:p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Обеспечивают</a:t>
            </a:r>
          </a:p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 родители</a:t>
            </a:r>
          </a:p>
        </p:txBody>
      </p:sp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360000" y="199800"/>
            <a:ext cx="9360000" cy="53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0" strike="noStrike" spc="-1">
                <a:solidFill>
                  <a:srgbClr val="FFFFFF"/>
                </a:solidFill>
                <a:latin typeface="Arial"/>
              </a:rPr>
              <a:t>Финансовые периоды в жизни человека</a:t>
            </a:r>
          </a:p>
        </p:txBody>
      </p:sp>
      <p:sp>
        <p:nvSpPr>
          <p:cNvPr id="217" name="Прямоугольник 216"/>
          <p:cNvSpPr/>
          <p:nvPr/>
        </p:nvSpPr>
        <p:spPr>
          <a:xfrm>
            <a:off x="1800000" y="1260000"/>
            <a:ext cx="5580000" cy="359640"/>
          </a:xfrm>
          <a:prstGeom prst="rect">
            <a:avLst/>
          </a:prstGeom>
          <a:solidFill>
            <a:srgbClr val="FFFFFF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18 - 60(65)</a:t>
            </a:r>
          </a:p>
        </p:txBody>
      </p:sp>
      <p:sp>
        <p:nvSpPr>
          <p:cNvPr id="218" name="Прямоугольник 217"/>
          <p:cNvSpPr/>
          <p:nvPr/>
        </p:nvSpPr>
        <p:spPr>
          <a:xfrm>
            <a:off x="7380360" y="3240000"/>
            <a:ext cx="2699640" cy="360000"/>
          </a:xfrm>
          <a:prstGeom prst="rect">
            <a:avLst/>
          </a:prstGeom>
          <a:solidFill>
            <a:srgbClr val="FFFFFF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60(65) - …….</a:t>
            </a:r>
          </a:p>
        </p:txBody>
      </p:sp>
      <p:sp>
        <p:nvSpPr>
          <p:cNvPr id="219" name="Прямоугольник 218"/>
          <p:cNvSpPr/>
          <p:nvPr/>
        </p:nvSpPr>
        <p:spPr>
          <a:xfrm>
            <a:off x="7380360" y="1620000"/>
            <a:ext cx="2699640" cy="1620000"/>
          </a:xfrm>
          <a:prstGeom prst="rect">
            <a:avLst/>
          </a:prstGeom>
          <a:solidFill>
            <a:srgbClr val="FF5429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Личная</a:t>
            </a:r>
          </a:p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Пенсия</a:t>
            </a:r>
          </a:p>
        </p:txBody>
      </p:sp>
      <p:sp>
        <p:nvSpPr>
          <p:cNvPr id="220" name="Прямоугольник 219"/>
          <p:cNvSpPr/>
          <p:nvPr/>
        </p:nvSpPr>
        <p:spPr>
          <a:xfrm>
            <a:off x="56880" y="3192840"/>
            <a:ext cx="1743120" cy="359640"/>
          </a:xfrm>
          <a:prstGeom prst="rect">
            <a:avLst/>
          </a:prstGeom>
          <a:solidFill>
            <a:srgbClr val="FFFFFF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0 -18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50C0B94-427A-44C9-9084-ED99EA2891C1}" type="slidenum">
              <a:t>15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fld id="{FFA38FC5-00EF-4D23-AE84-00B0F9094F1D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360000" y="199800"/>
            <a:ext cx="9360000" cy="53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0" strike="noStrike" spc="-1">
                <a:solidFill>
                  <a:srgbClr val="FFFFFF"/>
                </a:solidFill>
                <a:latin typeface="Arial"/>
              </a:rPr>
              <a:t>А вы кто?</a:t>
            </a:r>
          </a:p>
        </p:txBody>
      </p:sp>
      <p:pic>
        <p:nvPicPr>
          <p:cNvPr id="222" name="Рисунок 221"/>
          <p:cNvPicPr/>
          <p:nvPr/>
        </p:nvPicPr>
        <p:blipFill>
          <a:blip r:embed="rId2"/>
          <a:stretch/>
        </p:blipFill>
        <p:spPr>
          <a:xfrm>
            <a:off x="359640" y="1260000"/>
            <a:ext cx="4567320" cy="3960000"/>
          </a:xfrm>
          <a:prstGeom prst="rect">
            <a:avLst/>
          </a:prstGeom>
          <a:ln w="18000">
            <a:noFill/>
          </a:ln>
        </p:spPr>
      </p:pic>
      <p:pic>
        <p:nvPicPr>
          <p:cNvPr id="223" name="Рисунок 222"/>
          <p:cNvPicPr/>
          <p:nvPr/>
        </p:nvPicPr>
        <p:blipFill>
          <a:blip r:embed="rId3"/>
          <a:stretch/>
        </p:blipFill>
        <p:spPr>
          <a:xfrm>
            <a:off x="5155560" y="1260000"/>
            <a:ext cx="4567320" cy="3960000"/>
          </a:xfrm>
          <a:prstGeom prst="rect">
            <a:avLst/>
          </a:prstGeom>
          <a:ln w="18000">
            <a:noFill/>
          </a:ln>
        </p:spPr>
      </p:pic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C45EEF6-1573-40EA-9FE0-A96C65B36684}" type="slidenum">
              <a:t>16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fld id="{8366EFFE-AA57-4639-8647-1413331CD143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360000" y="199800"/>
            <a:ext cx="9360000" cy="53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2800" b="0" strike="noStrike" spc="-1">
                <a:solidFill>
                  <a:srgbClr val="FFFFFF"/>
                </a:solidFill>
                <a:latin typeface="Arial"/>
              </a:rPr>
              <a:t>КАК ОБЕСПЕЧИТЬ СЕБЕ ДОСТОЙНУЮ ПЕНСИЮ</a:t>
            </a:r>
          </a:p>
        </p:txBody>
      </p:sp>
      <p:sp>
        <p:nvSpPr>
          <p:cNvPr id="225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Работать после наступления пенсионного возраста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226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Переложить ответственность на детей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227" name="PlaceHolder 4"/>
          <p:cNvSpPr>
            <a:spLocks noGrp="1"/>
          </p:cNvSpPr>
          <p:nvPr>
            <p:ph/>
          </p:nvPr>
        </p:nvSpPr>
        <p:spPr>
          <a:xfrm>
            <a:off x="5155920" y="328932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Заняться вопросом и использовать другие инструменты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pic>
        <p:nvPicPr>
          <p:cNvPr id="228" name="Рисунок 227"/>
          <p:cNvPicPr/>
          <p:nvPr/>
        </p:nvPicPr>
        <p:blipFill>
          <a:blip r:embed="rId2"/>
          <a:stretch/>
        </p:blipFill>
        <p:spPr>
          <a:xfrm>
            <a:off x="1314360" y="3060000"/>
            <a:ext cx="2285640" cy="2285640"/>
          </a:xfrm>
          <a:prstGeom prst="rect">
            <a:avLst/>
          </a:prstGeom>
          <a:ln w="18000">
            <a:noFill/>
          </a:ln>
        </p:spPr>
      </p:pic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4DF3A42-BE7C-4A29-B383-5AD18785D24F}" type="slidenum">
              <a:t>17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fld id="{C3CD1709-2003-4DAB-9587-FFEC875B6159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360000" y="199800"/>
            <a:ext cx="9360000" cy="53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0" strike="noStrike" spc="-1">
                <a:solidFill>
                  <a:srgbClr val="FFFFFF"/>
                </a:solidFill>
                <a:latin typeface="Arial"/>
              </a:rPr>
              <a:t>АЛЬТЕРНАТИВА  ЕСТЬ!</a:t>
            </a:r>
          </a:p>
        </p:txBody>
      </p:sp>
      <p:sp>
        <p:nvSpPr>
          <p:cNvPr id="230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936000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0">
              <a:spcBef>
                <a:spcPts val="1176"/>
              </a:spcBef>
              <a:buNone/>
            </a:pPr>
            <a:r>
              <a:rPr lang="ru-RU" sz="4000" b="0" strike="noStrike" spc="-1">
                <a:solidFill>
                  <a:srgbClr val="355269"/>
                </a:solidFill>
                <a:latin typeface="Arial"/>
              </a:rPr>
              <a:t>Будущее можно сделать предсказуемым и не полагаться на государство и пенсионную сиситему</a:t>
            </a:r>
            <a:endParaRPr lang="ru-RU" sz="40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3200" b="0" strike="noStrike" spc="-1">
                <a:solidFill>
                  <a:srgbClr val="355269"/>
                </a:solidFill>
                <a:latin typeface="Arial"/>
              </a:rPr>
              <a:t>Личная пенсия — та, к которой государство не имеет отношения. Вы создаете её самостоятельно</a:t>
            </a:r>
            <a:endParaRPr lang="ru-RU" sz="320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D88CFEA-F102-4209-9A07-E5B0A587287A}" type="slidenum">
              <a:t>18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fld id="{C833DB3D-1B6E-4694-A9B1-28900526BE48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360000" y="199800"/>
            <a:ext cx="9360000" cy="53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0" strike="noStrike" spc="-1">
                <a:solidFill>
                  <a:srgbClr val="FFFFFF"/>
                </a:solidFill>
                <a:latin typeface="Arial"/>
              </a:rPr>
              <a:t>Что сделать в первую очередь?</a:t>
            </a:r>
          </a:p>
        </p:txBody>
      </p:sp>
      <p:sp>
        <p:nvSpPr>
          <p:cNvPr id="232" name="Скругленный прямоугольник 231"/>
          <p:cNvSpPr/>
          <p:nvPr/>
        </p:nvSpPr>
        <p:spPr>
          <a:xfrm>
            <a:off x="180000" y="831240"/>
            <a:ext cx="3960000" cy="540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60">
            <a:solidFill>
              <a:srgbClr val="3465A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0080" tIns="55080" rIns="100080" bIns="55080" anchor="ctr">
            <a:noAutofit/>
          </a:bodyPr>
          <a:lstStyle/>
          <a:p>
            <a:pPr algn="ctr"/>
            <a:r>
              <a:rPr lang="ru-RU" sz="2000" b="1" i="1" strike="noStrike" spc="-1">
                <a:solidFill>
                  <a:srgbClr val="000000"/>
                </a:solidFill>
                <a:latin typeface="Arial"/>
              </a:rPr>
              <a:t>Гос.услуги</a:t>
            </a:r>
          </a:p>
        </p:txBody>
      </p:sp>
      <p:sp>
        <p:nvSpPr>
          <p:cNvPr id="233" name="Скругленный прямоугольник 232"/>
          <p:cNvSpPr/>
          <p:nvPr/>
        </p:nvSpPr>
        <p:spPr>
          <a:xfrm>
            <a:off x="900000" y="1800000"/>
            <a:ext cx="2340000" cy="720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60">
            <a:solidFill>
              <a:srgbClr val="3465A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0080" tIns="55080" rIns="100080" bIns="55080" anchor="ctr">
            <a:noAutofit/>
          </a:bodyPr>
          <a:lstStyle/>
          <a:p>
            <a:pPr algn="ctr"/>
            <a:r>
              <a:rPr lang="ru-RU" sz="2000" b="1" i="1" strike="noStrike" spc="-1">
                <a:solidFill>
                  <a:srgbClr val="000000"/>
                </a:solidFill>
                <a:latin typeface="Arial"/>
              </a:rPr>
              <a:t>Услуги</a:t>
            </a:r>
          </a:p>
        </p:txBody>
      </p:sp>
      <p:sp>
        <p:nvSpPr>
          <p:cNvPr id="234" name="Скругленный прямоугольник 233"/>
          <p:cNvSpPr/>
          <p:nvPr/>
        </p:nvSpPr>
        <p:spPr>
          <a:xfrm>
            <a:off x="900000" y="2999520"/>
            <a:ext cx="2340000" cy="5396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60">
            <a:solidFill>
              <a:srgbClr val="3465A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0080" tIns="55080" rIns="100080" bIns="55080" anchor="ctr">
            <a:noAutofit/>
          </a:bodyPr>
          <a:lstStyle/>
          <a:p>
            <a:pPr algn="ctr"/>
            <a:r>
              <a:rPr lang="ru-RU" sz="2000" b="1" i="1" strike="noStrike" spc="-1">
                <a:solidFill>
                  <a:srgbClr val="000000"/>
                </a:solidFill>
                <a:latin typeface="Arial"/>
              </a:rPr>
              <a:t>Пенсии Пособия</a:t>
            </a:r>
          </a:p>
        </p:txBody>
      </p:sp>
      <p:sp>
        <p:nvSpPr>
          <p:cNvPr id="235" name="Скругленный прямоугольник 234"/>
          <p:cNvSpPr/>
          <p:nvPr/>
        </p:nvSpPr>
        <p:spPr>
          <a:xfrm>
            <a:off x="4215600" y="2711520"/>
            <a:ext cx="5324400" cy="1620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60">
            <a:solidFill>
              <a:srgbClr val="3465A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0080" tIns="55080" rIns="100080" bIns="55080" anchor="ctr">
            <a:noAutofit/>
          </a:bodyPr>
          <a:lstStyle/>
          <a:p>
            <a:pPr algn="ctr"/>
            <a:r>
              <a:rPr lang="ru-RU" sz="2000" b="1" i="1" strike="noStrike" spc="-1">
                <a:solidFill>
                  <a:srgbClr val="000000"/>
                </a:solidFill>
                <a:latin typeface="Arial"/>
              </a:rPr>
              <a:t>Предоставление застрахованному </a:t>
            </a:r>
          </a:p>
          <a:p>
            <a:pPr algn="ctr"/>
            <a:r>
              <a:rPr lang="ru-RU" sz="2000" b="1" i="1" strike="noStrike" spc="-1">
                <a:solidFill>
                  <a:srgbClr val="000000"/>
                </a:solidFill>
                <a:latin typeface="Arial"/>
              </a:rPr>
              <a:t>лицу сведений о состоянии</a:t>
            </a:r>
          </a:p>
          <a:p>
            <a:pPr algn="ctr"/>
            <a:r>
              <a:rPr lang="ru-RU" sz="2000" b="1" i="1" strike="noStrike" spc="-1">
                <a:solidFill>
                  <a:srgbClr val="000000"/>
                </a:solidFill>
                <a:latin typeface="Arial"/>
              </a:rPr>
              <a:t>Индивидуального</a:t>
            </a:r>
          </a:p>
          <a:p>
            <a:pPr algn="ctr"/>
            <a:r>
              <a:rPr lang="ru-RU" sz="2000" b="1" i="1" strike="noStrike" spc="-1">
                <a:solidFill>
                  <a:srgbClr val="000000"/>
                </a:solidFill>
                <a:latin typeface="Arial"/>
              </a:rPr>
              <a:t>Лицевого счета ПФР</a:t>
            </a:r>
          </a:p>
        </p:txBody>
      </p:sp>
      <p:sp>
        <p:nvSpPr>
          <p:cNvPr id="236" name="Скругленный прямоугольник 235"/>
          <p:cNvSpPr/>
          <p:nvPr/>
        </p:nvSpPr>
        <p:spPr>
          <a:xfrm>
            <a:off x="5580000" y="4860000"/>
            <a:ext cx="2897640" cy="540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60">
            <a:solidFill>
              <a:srgbClr val="3465A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0080" tIns="55080" rIns="100080" bIns="55080" anchor="ctr">
            <a:noAutofit/>
          </a:bodyPr>
          <a:lstStyle/>
          <a:p>
            <a:pPr algn="ctr"/>
            <a:r>
              <a:rPr lang="ru-RU" sz="2000" b="1" i="1" strike="noStrike" spc="-1">
                <a:solidFill>
                  <a:srgbClr val="000000"/>
                </a:solidFill>
                <a:latin typeface="Arial"/>
              </a:rPr>
              <a:t>Получить выписку</a:t>
            </a:r>
          </a:p>
        </p:txBody>
      </p:sp>
      <p:sp>
        <p:nvSpPr>
          <p:cNvPr id="237" name="Стрелка вниз 236"/>
          <p:cNvSpPr/>
          <p:nvPr/>
        </p:nvSpPr>
        <p:spPr>
          <a:xfrm>
            <a:off x="1800000" y="1371240"/>
            <a:ext cx="359640" cy="35964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9B2E5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Стрелка вниз 237"/>
          <p:cNvSpPr/>
          <p:nvPr/>
        </p:nvSpPr>
        <p:spPr>
          <a:xfrm>
            <a:off x="1800000" y="2520000"/>
            <a:ext cx="359640" cy="35964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9B2E5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Стрелка вправо 238"/>
          <p:cNvSpPr/>
          <p:nvPr/>
        </p:nvSpPr>
        <p:spPr>
          <a:xfrm>
            <a:off x="3240000" y="3060000"/>
            <a:ext cx="720000" cy="359640"/>
          </a:xfrm>
          <a:prstGeom prst="rightArrow">
            <a:avLst>
              <a:gd name="adj1" fmla="val 50000"/>
              <a:gd name="adj2" fmla="val 50050"/>
            </a:avLst>
          </a:prstGeom>
          <a:solidFill>
            <a:srgbClr val="39B2E5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Стрелка вниз 239"/>
          <p:cNvSpPr/>
          <p:nvPr/>
        </p:nvSpPr>
        <p:spPr>
          <a:xfrm>
            <a:off x="6660000" y="4320000"/>
            <a:ext cx="359640" cy="360000"/>
          </a:xfrm>
          <a:prstGeom prst="downArrow">
            <a:avLst>
              <a:gd name="adj1" fmla="val 50000"/>
              <a:gd name="adj2" fmla="val 25025"/>
            </a:avLst>
          </a:prstGeom>
          <a:solidFill>
            <a:srgbClr val="39B2E5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DB236732-FC05-44CE-BE74-E26AC4136BDA}" type="slidenum">
              <a:t>19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fld id="{3DBDF2C3-3B00-4052-899C-D12D98D65BD8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/>
          </p:nvPr>
        </p:nvSpPr>
        <p:spPr>
          <a:xfrm>
            <a:off x="5155920" y="3199680"/>
            <a:ext cx="4567320" cy="18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7500" lnSpcReduction="10000"/>
          </a:bodyPr>
          <a:lstStyle/>
          <a:p>
            <a:pPr marL="388800" indent="0">
              <a:spcBef>
                <a:spcPts val="1060"/>
              </a:spcBef>
              <a:buNone/>
            </a:pPr>
            <a:r>
              <a:rPr lang="ru-RU" sz="2670" b="0" strike="noStrike" spc="-1">
                <a:solidFill>
                  <a:srgbClr val="009BDD"/>
                </a:solidFill>
                <a:latin typeface="Arial"/>
              </a:rPr>
              <a:t>Давыдова Елена Тимофеевна</a:t>
            </a:r>
          </a:p>
          <a:p>
            <a:pPr marL="388800" indent="0">
              <a:spcBef>
                <a:spcPts val="1060"/>
              </a:spcBef>
              <a:buNone/>
            </a:pPr>
            <a:r>
              <a:rPr lang="ru-RU" sz="2670" b="0" strike="noStrike" spc="-1">
                <a:solidFill>
                  <a:srgbClr val="009BDD"/>
                </a:solidFill>
                <a:latin typeface="Arial"/>
              </a:rPr>
              <a:t>Ведущий финансовый консультант страхового брокера Партнер Престиж</a:t>
            </a:r>
          </a:p>
          <a:p>
            <a:pPr marL="388800" indent="0">
              <a:spcBef>
                <a:spcPts val="1060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title"/>
          </p:nvPr>
        </p:nvSpPr>
        <p:spPr>
          <a:xfrm>
            <a:off x="0" y="0"/>
            <a:ext cx="10080000" cy="2727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000" b="1" strike="noStrike" spc="-1">
                <a:solidFill>
                  <a:srgbClr val="3465A4"/>
                </a:solidFill>
                <a:latin typeface="Arial"/>
              </a:rPr>
              <a:t>СЕМИНАР</a:t>
            </a:r>
            <a:r>
              <a:rPr sz="4000"/>
              <a:t/>
            </a:r>
            <a:br>
              <a:rPr sz="4000"/>
            </a:br>
            <a:r>
              <a:rPr lang="ru-RU" sz="4000" b="1" strike="noStrike" spc="-1">
                <a:solidFill>
                  <a:srgbClr val="3465A4"/>
                </a:solidFill>
                <a:latin typeface="Arial"/>
              </a:rPr>
              <a:t>Пенсия предпринимателя</a:t>
            </a:r>
            <a:r>
              <a:rPr sz="4000"/>
              <a:t/>
            </a:r>
            <a:br>
              <a:rPr sz="4000"/>
            </a:br>
            <a:r>
              <a:rPr lang="ru-RU" sz="4000" b="1" strike="noStrike" spc="-1">
                <a:solidFill>
                  <a:srgbClr val="3465A4"/>
                </a:solidFill>
                <a:latin typeface="Arial"/>
              </a:rPr>
              <a:t>подводные камни, нюансы, лайфхаки</a:t>
            </a:r>
            <a:endParaRPr lang="ru-RU" sz="4000" b="0" strike="noStrike" spc="-1">
              <a:solidFill>
                <a:srgbClr val="DD4100"/>
              </a:solidFill>
              <a:latin typeface="Arial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/>
          </p:nvPr>
        </p:nvSpPr>
        <p:spPr>
          <a:xfrm>
            <a:off x="360360" y="3240000"/>
            <a:ext cx="4679640" cy="198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0">
              <a:spcBef>
                <a:spcPts val="1176"/>
              </a:spcBef>
              <a:buNone/>
            </a:pPr>
            <a:r>
              <a:rPr lang="ru-RU" sz="2500" b="0" strike="noStrike" spc="-1">
                <a:solidFill>
                  <a:srgbClr val="009BDD"/>
                </a:solidFill>
                <a:latin typeface="Arial"/>
              </a:rPr>
              <a:t>Аникеева Марина Алексеевна</a:t>
            </a:r>
          </a:p>
          <a:p>
            <a:pPr marL="432000" indent="0">
              <a:spcBef>
                <a:spcPts val="1176"/>
              </a:spcBef>
              <a:buNone/>
            </a:pPr>
            <a:r>
              <a:rPr lang="ru-RU" sz="2500" b="0" strike="noStrike" spc="-1">
                <a:solidFill>
                  <a:srgbClr val="009BDD"/>
                </a:solidFill>
                <a:latin typeface="Arial"/>
              </a:rPr>
              <a:t>Директор дальневосточной структуры страхового брокера Партнер Престиж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360000" y="199800"/>
            <a:ext cx="9360000" cy="53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0" strike="noStrike" spc="-1">
                <a:solidFill>
                  <a:srgbClr val="FFFFFF"/>
                </a:solidFill>
                <a:latin typeface="Arial"/>
              </a:rPr>
              <a:t>СПОСОБЫ  НАКОПЛЕНИЯ</a:t>
            </a:r>
          </a:p>
        </p:txBody>
      </p:sp>
      <p:sp>
        <p:nvSpPr>
          <p:cNvPr id="242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936000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НЕДВИЖИМОСТЬ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НАКОПИТЕЛЬНЫЙ ВКЛАД В БАНКЕ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ИНВЕСТИЦИИ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НЕГОСУДАРСТВЕННЫЙ ПЕНСИОННЫЙ ФОНД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НАКОПИТЕЛЬНОЕ  ПЕНСИОННОЕ  СТРАХОВАНИЕ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1450D70-1F49-4C81-82F1-005C6ED2E128}" type="slidenum">
              <a:t>20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fld id="{F44C1B36-4090-43F9-BDCF-D1744607774D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360000" y="17280"/>
            <a:ext cx="9360000" cy="820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2600" b="0" strike="noStrike" spc="-1">
                <a:solidFill>
                  <a:srgbClr val="FFFFFF"/>
                </a:solidFill>
                <a:latin typeface="Arial"/>
              </a:rPr>
              <a:t>КАКИМ ДОЛЖЕН БЫТЬ ОПТИМАЛЬНЫЙ ПЕНСИОННЫЙ ПРОДУКТ</a:t>
            </a:r>
          </a:p>
        </p:txBody>
      </p:sp>
      <p:sp>
        <p:nvSpPr>
          <p:cNvPr id="244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936000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1" strike="noStrike" spc="-1">
                <a:solidFill>
                  <a:srgbClr val="355269"/>
                </a:solidFill>
                <a:latin typeface="Arial"/>
              </a:rPr>
              <a:t>НАДЕЖНЫЙ</a:t>
            </a: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 — пенсионные накопления не должны уменьшаться или пропасть. Их должно хватить на всю пенсию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1" strike="noStrike" spc="-1">
                <a:solidFill>
                  <a:srgbClr val="355269"/>
                </a:solidFill>
                <a:latin typeface="Arial"/>
              </a:rPr>
              <a:t>ПРОСТОЙ</a:t>
            </a: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 — инструмент должен настраиваться под человека, а не наоборот. На пенсии надо отдыхать, а не работать.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1" strike="noStrike" spc="-1">
                <a:solidFill>
                  <a:srgbClr val="355269"/>
                </a:solidFill>
                <a:latin typeface="Arial"/>
              </a:rPr>
              <a:t>С ЗАЩИТОЙ ОТ ИНФЛЯЦИИ</a:t>
            </a: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 — размер пенсии должен быть прогнозируемым и быть актуальным к моменту выхода на пенсию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4498E7D6-A31B-4076-9E34-6B7D1090F30C}" type="slidenum">
              <a:t>21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fld id="{0BAA749F-871D-4057-926D-736A906A6F0C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360000" y="199800"/>
            <a:ext cx="9360000" cy="53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0" strike="noStrike" spc="-1">
                <a:solidFill>
                  <a:srgbClr val="FFFFFF"/>
                </a:solidFill>
                <a:latin typeface="Arial"/>
              </a:rPr>
              <a:t>СРАВНИТЕЛЬНЫЙ  АНАЛИЗ</a:t>
            </a:r>
          </a:p>
        </p:txBody>
      </p:sp>
      <p:graphicFrame>
        <p:nvGraphicFramePr>
          <p:cNvPr id="246" name="Таблица 245"/>
          <p:cNvGraphicFramePr/>
          <p:nvPr/>
        </p:nvGraphicFramePr>
        <p:xfrm>
          <a:off x="720000" y="1080000"/>
          <a:ext cx="8639640" cy="4629240"/>
        </p:xfrm>
        <a:graphic>
          <a:graphicData uri="http://schemas.openxmlformats.org/drawingml/2006/table">
            <a:tbl>
              <a:tblPr/>
              <a:tblGrid>
                <a:gridCol w="2159280"/>
                <a:gridCol w="2159280"/>
                <a:gridCol w="2159280"/>
                <a:gridCol w="2162160"/>
              </a:tblGrid>
              <a:tr h="589680">
                <a:tc>
                  <a:txBody>
                    <a:bodyPr/>
                    <a:lstStyle/>
                    <a:p>
                      <a:pPr algn="ctr"/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Долгосрочный вклад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Негосударственный пенсионный фонд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Накопительное пенсионное страхование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589680">
                <a:tc>
                  <a:txBody>
                    <a:bodyPr/>
                    <a:lstStyle/>
                    <a:p>
                      <a:pPr algn="ctr"/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Доходность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strike="noStrike" spc="-1">
                          <a:solidFill>
                            <a:srgbClr val="00A933"/>
                          </a:solidFill>
                          <a:latin typeface="Impact"/>
                        </a:rPr>
                        <a:t>+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strike="noStrike" spc="-1">
                          <a:solidFill>
                            <a:srgbClr val="00A933"/>
                          </a:solidFill>
                          <a:latin typeface="Impact"/>
                        </a:rPr>
                        <a:t>+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strike="noStrike" spc="-1">
                          <a:solidFill>
                            <a:srgbClr val="00A933"/>
                          </a:solidFill>
                          <a:latin typeface="Impact"/>
                        </a:rPr>
                        <a:t>+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589680">
                <a:tc>
                  <a:txBody>
                    <a:bodyPr/>
                    <a:lstStyle/>
                    <a:p>
                      <a:pPr algn="ctr"/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Страхование вклада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4 200 000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2 800 000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Вся сумма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589680">
                <a:tc>
                  <a:txBody>
                    <a:bodyPr/>
                    <a:lstStyle/>
                    <a:p>
                      <a:pPr algn="ctr"/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Страхование жизни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strike="noStrike" spc="-1">
                          <a:solidFill>
                            <a:srgbClr val="FF0000"/>
                          </a:solidFill>
                          <a:latin typeface="Impact"/>
                        </a:rPr>
                        <a:t>-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strike="noStrike" spc="-1">
                          <a:solidFill>
                            <a:srgbClr val="FF0000"/>
                          </a:solidFill>
                          <a:latin typeface="Impact"/>
                        </a:rPr>
                        <a:t>-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strike="noStrike" spc="-1">
                          <a:solidFill>
                            <a:srgbClr val="00A933"/>
                          </a:solidFill>
                          <a:latin typeface="Impact"/>
                        </a:rPr>
                        <a:t>+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589680">
                <a:tc>
                  <a:txBody>
                    <a:bodyPr/>
                    <a:lstStyle/>
                    <a:p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  <a:ea typeface="Microsoft YaHei"/>
                        </a:rPr>
                        <a:t>Защита от непредвиденных</a:t>
                      </a: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  ситуаций</a:t>
                      </a: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strike="noStrike" spc="-1">
                          <a:solidFill>
                            <a:srgbClr val="FF0000"/>
                          </a:solidFill>
                          <a:latin typeface="Impact"/>
                        </a:rPr>
                        <a:t>-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strike="noStrike" spc="-1">
                          <a:solidFill>
                            <a:srgbClr val="FF0000"/>
                          </a:solidFill>
                          <a:latin typeface="Impact"/>
                        </a:rPr>
                        <a:t>-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strike="noStrike" spc="-1">
                          <a:solidFill>
                            <a:srgbClr val="00A933"/>
                          </a:solidFill>
                          <a:latin typeface="Impact"/>
                        </a:rPr>
                        <a:t>+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589680">
                <a:tc>
                  <a:txBody>
                    <a:bodyPr/>
                    <a:lstStyle/>
                    <a:p>
                      <a:pPr algn="ctr"/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Налоговая льгота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strike="noStrike" spc="-1">
                          <a:solidFill>
                            <a:srgbClr val="00A933"/>
                          </a:solidFill>
                          <a:latin typeface="Impact"/>
                        </a:rPr>
                        <a:t>+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strike="noStrike" spc="-1">
                          <a:solidFill>
                            <a:srgbClr val="00A933"/>
                          </a:solidFill>
                          <a:latin typeface="Impact"/>
                        </a:rPr>
                        <a:t>+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strike="noStrike" spc="-1">
                          <a:solidFill>
                            <a:srgbClr val="00A933"/>
                          </a:solidFill>
                          <a:latin typeface="Impact"/>
                        </a:rPr>
                        <a:t>+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590400">
                <a:tc>
                  <a:txBody>
                    <a:bodyPr/>
                    <a:lstStyle/>
                    <a:p>
                      <a:pPr algn="ctr"/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9045F269-A884-498F-AFB1-5E0DC814FD61}" type="slidenum">
              <a:t>22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fld id="{8D466898-EBBF-4CA8-A343-7E1571B3EBF7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360000" y="199800"/>
            <a:ext cx="9360000" cy="53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0" strike="noStrike" spc="-1">
                <a:solidFill>
                  <a:srgbClr val="FFFFFF"/>
                </a:solidFill>
                <a:latin typeface="Arial"/>
              </a:rPr>
              <a:t>Программа « На всю жизнь» от СКБСЖ</a:t>
            </a:r>
          </a:p>
        </p:txBody>
      </p:sp>
      <p:sp>
        <p:nvSpPr>
          <p:cNvPr id="248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C9211E"/>
                </a:solidFill>
                <a:latin typeface="Arial"/>
              </a:rPr>
              <a:t>НАДЕЖНОСТЬ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000" b="0" strike="noStrike" spc="-1">
                <a:solidFill>
                  <a:srgbClr val="355269"/>
                </a:solidFill>
                <a:latin typeface="Arial"/>
              </a:rPr>
              <a:t>Лидер страховых компаний.</a:t>
            </a:r>
            <a:endParaRPr lang="ru-RU" sz="20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000" b="0" strike="noStrike" spc="-1">
                <a:solidFill>
                  <a:srgbClr val="355269"/>
                </a:solidFill>
                <a:latin typeface="Arial"/>
              </a:rPr>
              <a:t>Правила инвестирования строго в рамках законодательства РФ</a:t>
            </a:r>
            <a:endParaRPr lang="ru-RU" sz="200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249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C9211E"/>
                </a:solidFill>
                <a:latin typeface="Arial"/>
              </a:rPr>
              <a:t>ПРОСТОТА И ПРОЗРАЧНОСТЬ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000" b="0" strike="noStrike" spc="-1">
                <a:solidFill>
                  <a:srgbClr val="355269"/>
                </a:solidFill>
                <a:latin typeface="Arial"/>
              </a:rPr>
              <a:t>В договоре указан гарантированный размер будущей прогнозируемой пенсии</a:t>
            </a:r>
            <a:endParaRPr lang="ru-RU" sz="200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250" name="PlaceHolder 4"/>
          <p:cNvSpPr>
            <a:spLocks noGrp="1"/>
          </p:cNvSpPr>
          <p:nvPr>
            <p:ph/>
          </p:nvPr>
        </p:nvSpPr>
        <p:spPr>
          <a:xfrm>
            <a:off x="360000" y="328896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C9211E"/>
                </a:solidFill>
                <a:latin typeface="Arial"/>
              </a:rPr>
              <a:t>С ЗАЩИТОЙ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000" b="0" strike="noStrike" spc="-1">
                <a:solidFill>
                  <a:srgbClr val="355269"/>
                </a:solidFill>
                <a:latin typeface="Arial"/>
              </a:rPr>
              <a:t>Защита от инфляции за счет надежных инвестиций и механизма индексации.</a:t>
            </a:r>
            <a:endParaRPr lang="ru-RU" sz="20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000" b="0" strike="noStrike" spc="-1">
                <a:solidFill>
                  <a:srgbClr val="355269"/>
                </a:solidFill>
                <a:latin typeface="Arial"/>
              </a:rPr>
              <a:t>Защита от несчастного случая и болезней</a:t>
            </a:r>
            <a:endParaRPr lang="ru-RU" sz="200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251" name="PlaceHolder 5"/>
          <p:cNvSpPr>
            <a:spLocks noGrp="1"/>
          </p:cNvSpPr>
          <p:nvPr>
            <p:ph/>
          </p:nvPr>
        </p:nvSpPr>
        <p:spPr>
          <a:xfrm>
            <a:off x="5155920" y="3289320"/>
            <a:ext cx="4567320" cy="19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C9211E"/>
                </a:solidFill>
                <a:latin typeface="Arial"/>
              </a:rPr>
              <a:t>БОНУС — 13-Я ПЕНСИЯ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000" b="0" strike="noStrike" spc="-1">
                <a:solidFill>
                  <a:srgbClr val="355269"/>
                </a:solidFill>
                <a:latin typeface="Arial"/>
              </a:rPr>
              <a:t>В период выплаты пенсии ежегодно выплачивается ежегодный доход с пенсионного капитала</a:t>
            </a:r>
            <a:endParaRPr lang="ru-RU" sz="2000" b="0" strike="noStrike" spc="-1">
              <a:solidFill>
                <a:srgbClr val="009BDD"/>
              </a:solidFill>
              <a:latin typeface="Arial"/>
            </a:endParaRPr>
          </a:p>
        </p:txBody>
      </p:sp>
      <p:pic>
        <p:nvPicPr>
          <p:cNvPr id="252" name="Рисунок 251"/>
          <p:cNvPicPr/>
          <p:nvPr/>
        </p:nvPicPr>
        <p:blipFill>
          <a:blip r:embed="rId2"/>
          <a:stretch/>
        </p:blipFill>
        <p:spPr>
          <a:xfrm>
            <a:off x="6840000" y="4860000"/>
            <a:ext cx="3208680" cy="720000"/>
          </a:xfrm>
          <a:prstGeom prst="rect">
            <a:avLst/>
          </a:prstGeom>
          <a:ln w="18000">
            <a:noFill/>
          </a:ln>
        </p:spPr>
      </p:pic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24703DBF-E2F2-40EB-A965-A4E1087F87A2}" type="slidenum">
              <a:t>23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fld id="{BD32B976-5523-48E7-B387-05C393474A8C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360000" y="199800"/>
            <a:ext cx="9360000" cy="53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0" strike="noStrike" spc="-1">
                <a:solidFill>
                  <a:srgbClr val="FFFFFF"/>
                </a:solidFill>
                <a:latin typeface="Arial"/>
              </a:rPr>
              <a:t>ОСНОВНЫЕ ХАРАКТЕРИСТИКИ</a:t>
            </a:r>
          </a:p>
        </p:txBody>
      </p:sp>
      <p:sp>
        <p:nvSpPr>
          <p:cNvPr id="254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6000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Гарантированная ежемесячная пенсия рассчитывается в момент заключения договора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Дополнительная ежемесячная пенсия рассчитывается в момент наступления пенсионного возраста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Срок программы — не менее 10 лет и до наступления пенсионного возраста ( закрепляется договором и не меняется в случае изменения законодательства)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pic>
        <p:nvPicPr>
          <p:cNvPr id="255" name="Рисунок 254"/>
          <p:cNvPicPr/>
          <p:nvPr/>
        </p:nvPicPr>
        <p:blipFill>
          <a:blip r:embed="rId2"/>
          <a:stretch/>
        </p:blipFill>
        <p:spPr>
          <a:xfrm>
            <a:off x="4506120" y="4680000"/>
            <a:ext cx="5393880" cy="864000"/>
          </a:xfrm>
          <a:prstGeom prst="rect">
            <a:avLst/>
          </a:prstGeom>
          <a:ln w="1800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B9BEEA7-F648-467B-B6E8-4C29D07CF202}" type="slidenum">
              <a:t>24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fld id="{D1C28AD9-7169-455A-B1D1-FAA9DEE14EF8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360000" y="199800"/>
            <a:ext cx="9360000" cy="53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0" strike="noStrike" spc="-1">
                <a:solidFill>
                  <a:srgbClr val="FFFFFF"/>
                </a:solidFill>
                <a:latin typeface="Arial"/>
              </a:rPr>
              <a:t>ОСНОВНЫЕ ПАРАМЕТРЫ и ВЫПЛАТЫ</a:t>
            </a:r>
          </a:p>
        </p:txBody>
      </p:sp>
      <p:sp>
        <p:nvSpPr>
          <p:cNvPr id="257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4567320" cy="259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200" b="0" strike="noStrike" spc="-1">
                <a:solidFill>
                  <a:srgbClr val="355269"/>
                </a:solidFill>
                <a:latin typeface="Arial"/>
              </a:rPr>
              <a:t>Дожитие до наступления пенсионного возраста.</a:t>
            </a:r>
            <a:endParaRPr lang="ru-RU" sz="22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200" b="0" strike="noStrike" spc="-1">
                <a:solidFill>
                  <a:srgbClr val="355269"/>
                </a:solidFill>
                <a:latin typeface="Arial"/>
              </a:rPr>
              <a:t>Уход из жизни в результате несчастного случая</a:t>
            </a:r>
            <a:endParaRPr lang="ru-RU" sz="22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200" b="0" strike="noStrike" spc="-1">
                <a:solidFill>
                  <a:srgbClr val="355269"/>
                </a:solidFill>
                <a:latin typeface="Arial"/>
              </a:rPr>
              <a:t>Дополнительные программы защиты от НС и болезней</a:t>
            </a:r>
            <a:endParaRPr lang="ru-RU" sz="22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endParaRPr lang="ru-RU" sz="220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258" name="PlaceHolder 3"/>
          <p:cNvSpPr>
            <a:spLocks noGrp="1"/>
          </p:cNvSpPr>
          <p:nvPr>
            <p:ph/>
          </p:nvPr>
        </p:nvSpPr>
        <p:spPr>
          <a:xfrm>
            <a:off x="5155920" y="1199880"/>
            <a:ext cx="456732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0">
              <a:spcBef>
                <a:spcPts val="1176"/>
              </a:spcBef>
              <a:buNone/>
            </a:pPr>
            <a:r>
              <a:rPr lang="ru-RU" sz="2200" b="0" i="1" u="sng" strike="noStrike" spc="-1">
                <a:solidFill>
                  <a:srgbClr val="355269"/>
                </a:solidFill>
                <a:uFillTx/>
                <a:latin typeface="Arial"/>
              </a:rPr>
              <a:t>Выплаты в период действия договора:</a:t>
            </a:r>
            <a:endParaRPr lang="ru-RU" sz="22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200" b="0" strike="noStrike" spc="-1">
                <a:solidFill>
                  <a:srgbClr val="355269"/>
                </a:solidFill>
                <a:latin typeface="Arial"/>
              </a:rPr>
              <a:t>Уход из жизни в результате НС — страховая сумма согласно спецификации</a:t>
            </a:r>
            <a:endParaRPr lang="ru-RU" sz="22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200" b="0" strike="noStrike" spc="-1">
                <a:solidFill>
                  <a:srgbClr val="355269"/>
                </a:solidFill>
                <a:latin typeface="Arial"/>
              </a:rPr>
              <a:t>Уход из жизни в результате болезни — возврат взносов </a:t>
            </a:r>
            <a:endParaRPr lang="ru-RU" sz="22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200" b="0" strike="noStrike" spc="-1">
                <a:solidFill>
                  <a:srgbClr val="355269"/>
                </a:solidFill>
                <a:latin typeface="Arial"/>
              </a:rPr>
              <a:t>Досрочное расторжение — выкупная сумма согласно спецификации</a:t>
            </a:r>
            <a:endParaRPr lang="ru-RU" sz="220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259" name="PlaceHolder 4"/>
          <p:cNvSpPr>
            <a:spLocks noGrp="1"/>
          </p:cNvSpPr>
          <p:nvPr>
            <p:ph/>
          </p:nvPr>
        </p:nvSpPr>
        <p:spPr>
          <a:xfrm>
            <a:off x="360000" y="3799800"/>
            <a:ext cx="4567320" cy="1599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0">
              <a:spcBef>
                <a:spcPts val="1176"/>
              </a:spcBef>
              <a:buNone/>
            </a:pPr>
            <a:r>
              <a:rPr lang="ru-RU" sz="2200" b="0" i="1" u="sng" strike="noStrike" spc="-1">
                <a:solidFill>
                  <a:srgbClr val="28471F"/>
                </a:solidFill>
                <a:uFillTx/>
                <a:latin typeface="Arial"/>
              </a:rPr>
              <a:t>Выплаты по основной программе </a:t>
            </a:r>
            <a:r>
              <a:rPr lang="ru-RU" sz="2200" b="0" strike="noStrike" spc="-1">
                <a:solidFill>
                  <a:srgbClr val="28471F"/>
                </a:solidFill>
                <a:latin typeface="Arial"/>
              </a:rPr>
              <a:t>— ежемесячная пенсия + ежегодная 13-я пенсия (инвестиционный доход)</a:t>
            </a:r>
            <a:endParaRPr lang="ru-RU" sz="2200" b="0" strike="noStrike" spc="-1">
              <a:solidFill>
                <a:srgbClr val="009BDD"/>
              </a:solidFill>
              <a:latin typeface="Arial"/>
            </a:endParaRPr>
          </a:p>
        </p:txBody>
      </p:sp>
      <p:pic>
        <p:nvPicPr>
          <p:cNvPr id="260" name="Рисунок 259"/>
          <p:cNvPicPr/>
          <p:nvPr/>
        </p:nvPicPr>
        <p:blipFill>
          <a:blip r:embed="rId2"/>
          <a:stretch/>
        </p:blipFill>
        <p:spPr>
          <a:xfrm>
            <a:off x="5400000" y="4860000"/>
            <a:ext cx="4708800" cy="720000"/>
          </a:xfrm>
          <a:prstGeom prst="rect">
            <a:avLst/>
          </a:prstGeom>
          <a:ln w="18000">
            <a:noFill/>
          </a:ln>
        </p:spPr>
      </p:pic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0A48ECB-1A43-4FBA-9827-8651A67EAEA1}" type="slidenum">
              <a:t>25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fld id="{8AC4BC72-FDC7-4630-89BE-D4AC803D9232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360000" y="199800"/>
            <a:ext cx="9360000" cy="53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0" strike="noStrike" spc="-1">
                <a:solidFill>
                  <a:srgbClr val="FFFFFF"/>
                </a:solidFill>
                <a:latin typeface="Arial"/>
              </a:rPr>
              <a:t>НЕМНОГО ЦИФР</a:t>
            </a:r>
          </a:p>
        </p:txBody>
      </p:sp>
      <p:graphicFrame>
        <p:nvGraphicFramePr>
          <p:cNvPr id="262" name="Таблица 261"/>
          <p:cNvGraphicFramePr/>
          <p:nvPr/>
        </p:nvGraphicFramePr>
        <p:xfrm>
          <a:off x="360000" y="1199880"/>
          <a:ext cx="9359280" cy="4293000"/>
        </p:xfrm>
        <a:graphic>
          <a:graphicData uri="http://schemas.openxmlformats.org/drawingml/2006/table">
            <a:tbl>
              <a:tblPr/>
              <a:tblGrid>
                <a:gridCol w="2240280"/>
                <a:gridCol w="1186560"/>
                <a:gridCol w="1186560"/>
                <a:gridCol w="1186560"/>
                <a:gridCol w="1186560"/>
                <a:gridCol w="1186560"/>
                <a:gridCol w="1186560"/>
              </a:tblGrid>
              <a:tr h="83988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200" b="1" i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МУЖЧИНЫ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ru-RU" sz="2200" b="1" i="1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ru-RU" sz="2200" b="1" i="1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200" b="1" i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ЖЕНЩИНЫ</a:t>
                      </a:r>
                      <a:endParaRPr lang="ru-RU" sz="2200" b="0" i="1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ru-RU" sz="2200" b="0" i="1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ru-RU" sz="2200" b="0" i="1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39880">
                <a:tc vMerge="1"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  <a:endParaRPr lang="ru-RU" sz="2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3988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ru-RU" sz="2000" b="1" i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Ежемесячный взнос</a:t>
                      </a:r>
                      <a:endParaRPr lang="ru-RU" sz="2000" b="1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355269"/>
                          </a:solidFill>
                          <a:latin typeface="Arial"/>
                        </a:rPr>
                        <a:t>2 830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355269"/>
                          </a:solidFill>
                          <a:latin typeface="Arial"/>
                        </a:rPr>
                        <a:t>4 189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355269"/>
                          </a:solidFill>
                          <a:latin typeface="Arial"/>
                        </a:rPr>
                        <a:t>7 135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355269"/>
                          </a:solidFill>
                          <a:latin typeface="Arial"/>
                        </a:rPr>
                        <a:t>4 404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355269"/>
                          </a:solidFill>
                          <a:latin typeface="Arial"/>
                        </a:rPr>
                        <a:t>6 978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355269"/>
                          </a:solidFill>
                          <a:latin typeface="Arial"/>
                        </a:rPr>
                        <a:t>13 060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3988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ru-RU" sz="2000" b="1" i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Ежемесячная пенсия</a:t>
                      </a:r>
                      <a:endParaRPr lang="ru-RU" sz="2000" b="1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355269"/>
                          </a:solidFill>
                          <a:latin typeface="Arial"/>
                        </a:rPr>
                        <a:t>106 790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355269"/>
                          </a:solidFill>
                          <a:latin typeface="Arial"/>
                        </a:rPr>
                        <a:t>58 048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355269"/>
                          </a:solidFill>
                          <a:latin typeface="Arial"/>
                        </a:rPr>
                        <a:t>32 688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355269"/>
                          </a:solidFill>
                          <a:latin typeface="Arial"/>
                        </a:rPr>
                        <a:t>79 750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355269"/>
                          </a:solidFill>
                          <a:latin typeface="Arial"/>
                        </a:rPr>
                        <a:t>43 923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355269"/>
                          </a:solidFill>
                          <a:latin typeface="Arial"/>
                        </a:rPr>
                        <a:t>24 628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93384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ru-RU" sz="2000" b="1" i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Ежегодная 13-я пенсия</a:t>
                      </a:r>
                      <a:endParaRPr lang="ru-RU" sz="2000" b="1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indent="0">
                        <a:buNone/>
                      </a:pPr>
                      <a:endParaRPr lang="ru-RU" sz="2000" b="1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355269"/>
                          </a:solidFill>
                          <a:latin typeface="Arial"/>
                        </a:rPr>
                        <a:t>344 741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355269"/>
                          </a:solidFill>
                          <a:latin typeface="Arial"/>
                        </a:rPr>
                        <a:t>174 086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355269"/>
                          </a:solidFill>
                          <a:latin typeface="Arial"/>
                        </a:rPr>
                        <a:t>81 351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355269"/>
                          </a:solidFill>
                          <a:latin typeface="Arial"/>
                        </a:rPr>
                        <a:t>332 961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355269"/>
                          </a:solidFill>
                          <a:latin typeface="Arial"/>
                        </a:rPr>
                        <a:t>163 127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2000" b="1" strike="noStrike" spc="-1">
                          <a:solidFill>
                            <a:srgbClr val="355269"/>
                          </a:solidFill>
                          <a:latin typeface="Arial"/>
                        </a:rPr>
                        <a:t>67 522</a:t>
                      </a:r>
                    </a:p>
                  </a:txBody>
                  <a:tcPr marL="36000" marR="36000" anchor="ctr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405B20C-031C-4E1A-81B2-13D6B41990DA}" type="slidenum">
              <a:t>26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fld id="{3F5FF4F8-2DC7-4650-8CFB-5FA17DD457E0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laceHolder 1"/>
          <p:cNvSpPr>
            <a:spLocks noGrp="1"/>
          </p:cNvSpPr>
          <p:nvPr>
            <p:ph type="title"/>
          </p:nvPr>
        </p:nvSpPr>
        <p:spPr>
          <a:xfrm>
            <a:off x="360000" y="176760"/>
            <a:ext cx="9360000" cy="57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0" strike="noStrike" spc="-1">
                <a:solidFill>
                  <a:srgbClr val="FFFFFF"/>
                </a:solidFill>
                <a:latin typeface="Arial"/>
              </a:rPr>
              <a:t>Резюме</a:t>
            </a:r>
          </a:p>
        </p:txBody>
      </p:sp>
      <p:sp>
        <p:nvSpPr>
          <p:cNvPr id="264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936000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Пенсия от государства — хорошо, но надежно ли?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Задуматься о формировании капитала нужно уже сейчас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Считайте деньги, стройте планы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Используйте надежные инструменты и не забывайте о страховании жизни.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Задавайте вопросы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4800A65-7EDE-4288-BAA4-4739421906A3}" type="slidenum">
              <a:t>27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fld id="{45F952A1-E163-4FDF-96FA-D0C97C3D761B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360000" y="199800"/>
            <a:ext cx="9360000" cy="53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0" strike="noStrike" spc="-1">
                <a:solidFill>
                  <a:srgbClr val="FFFFFF"/>
                </a:solidFill>
                <a:latin typeface="Arial"/>
              </a:rPr>
              <a:t>Наши  контакты</a:t>
            </a:r>
          </a:p>
        </p:txBody>
      </p:sp>
      <p:pic>
        <p:nvPicPr>
          <p:cNvPr id="266" name="Рисунок 265"/>
          <p:cNvPicPr/>
          <p:nvPr/>
        </p:nvPicPr>
        <p:blipFill>
          <a:blip r:embed="rId2"/>
          <a:stretch/>
        </p:blipFill>
        <p:spPr>
          <a:xfrm>
            <a:off x="720000" y="2160000"/>
            <a:ext cx="3031560" cy="2880000"/>
          </a:xfrm>
          <a:prstGeom prst="rect">
            <a:avLst/>
          </a:prstGeom>
          <a:ln w="18000">
            <a:noFill/>
          </a:ln>
        </p:spPr>
      </p:pic>
      <p:pic>
        <p:nvPicPr>
          <p:cNvPr id="267" name="Рисунок 266"/>
          <p:cNvPicPr/>
          <p:nvPr/>
        </p:nvPicPr>
        <p:blipFill>
          <a:blip r:embed="rId3"/>
          <a:stretch/>
        </p:blipFill>
        <p:spPr>
          <a:xfrm>
            <a:off x="5760000" y="2021760"/>
            <a:ext cx="3153960" cy="3198240"/>
          </a:xfrm>
          <a:prstGeom prst="rect">
            <a:avLst/>
          </a:prstGeom>
          <a:ln w="18000">
            <a:noFill/>
          </a:ln>
        </p:spPr>
      </p:pic>
      <p:sp>
        <p:nvSpPr>
          <p:cNvPr id="268" name="Прямоугольник 267"/>
          <p:cNvSpPr/>
          <p:nvPr/>
        </p:nvSpPr>
        <p:spPr>
          <a:xfrm>
            <a:off x="360000" y="1080000"/>
            <a:ext cx="3600000" cy="900000"/>
          </a:xfrm>
          <a:prstGeom prst="rect">
            <a:avLst/>
          </a:prstGeom>
          <a:solidFill>
            <a:srgbClr val="39B2E5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Аникеева</a:t>
            </a:r>
          </a:p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Марина Алексеевна</a:t>
            </a:r>
          </a:p>
        </p:txBody>
      </p:sp>
      <p:sp>
        <p:nvSpPr>
          <p:cNvPr id="269" name="Прямоугольник 268"/>
          <p:cNvSpPr/>
          <p:nvPr/>
        </p:nvSpPr>
        <p:spPr>
          <a:xfrm>
            <a:off x="5580000" y="1080000"/>
            <a:ext cx="3600000" cy="941760"/>
          </a:xfrm>
          <a:prstGeom prst="rect">
            <a:avLst/>
          </a:prstGeom>
          <a:solidFill>
            <a:srgbClr val="39B2E5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Давыдова</a:t>
            </a:r>
          </a:p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Елена Тимофеевна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668A63D-D4ED-4625-A697-BF8C4498A5FB}" type="slidenum">
              <a:t>28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fld id="{1D6000C0-8E02-43F3-AB4D-A340FE5120F0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Box 172"/>
          <p:cNvSpPr txBox="1"/>
          <p:nvPr/>
        </p:nvSpPr>
        <p:spPr>
          <a:xfrm>
            <a:off x="360000" y="199800"/>
            <a:ext cx="7380000" cy="4799880"/>
          </a:xfrm>
          <a:prstGeom prst="rect">
            <a:avLst/>
          </a:prstGeom>
          <a:noFill/>
          <a:ln w="1800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just"/>
            <a:r>
              <a:rPr lang="ru-RU" sz="2800" b="0" strike="noStrike" spc="-1">
                <a:solidFill>
                  <a:srgbClr val="355269"/>
                </a:solidFill>
                <a:latin typeface="Arial"/>
              </a:rPr>
              <a:t>ПЕНСИЯ — регулярные ежемесячные выплаты, которые государство или другие организации выплачивают людям, достигшим определенного возраста, Потерявшим трудоспособность, или потерявшим кормильца, а так же с связи с определенными видами трудовой деятельности.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ru-RU" sz="2800" b="0" strike="noStrike" spc="-1">
                <a:solidFill>
                  <a:srgbClr val="355269"/>
                </a:solidFill>
                <a:latin typeface="Arial"/>
              </a:rPr>
              <a:t>Пенсия призвана заменить утраченный доход от работы и обеспечить материальное благополучие 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74" name="Рисунок 173"/>
          <p:cNvPicPr/>
          <p:nvPr/>
        </p:nvPicPr>
        <p:blipFill>
          <a:blip r:embed="rId2"/>
          <a:stretch/>
        </p:blipFill>
        <p:spPr>
          <a:xfrm>
            <a:off x="7954560" y="3060000"/>
            <a:ext cx="2125440" cy="1939680"/>
          </a:xfrm>
          <a:prstGeom prst="rect">
            <a:avLst/>
          </a:prstGeom>
          <a:ln w="1800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Box 174"/>
          <p:cNvSpPr txBox="1"/>
          <p:nvPr/>
        </p:nvSpPr>
        <p:spPr>
          <a:xfrm>
            <a:off x="180000" y="1440000"/>
            <a:ext cx="9720000" cy="3420000"/>
          </a:xfrm>
          <a:prstGeom prst="rect">
            <a:avLst/>
          </a:prstGeom>
          <a:noFill/>
          <a:ln w="1800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/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Демография</a:t>
            </a:r>
          </a:p>
          <a:p>
            <a:pPr algn="ctr"/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41,7 млн пенсионеров — это 28,6% всего населения</a:t>
            </a:r>
          </a:p>
          <a:p>
            <a:pPr algn="ctr"/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на 1 пенсионера 1,76 работающий</a:t>
            </a:r>
          </a:p>
          <a:p>
            <a:pPr algn="ctr"/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в 1979 году на 1 пенсионера — 3,8 работающих.</a:t>
            </a:r>
          </a:p>
          <a:p>
            <a:pPr algn="ctr"/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Теневая экономика</a:t>
            </a:r>
          </a:p>
        </p:txBody>
      </p:sp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0" y="180000"/>
            <a:ext cx="10080000" cy="108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1" strike="noStrike" spc="-1">
                <a:solidFill>
                  <a:srgbClr val="DD4100"/>
                </a:solidFill>
                <a:latin typeface="Arial"/>
              </a:rPr>
              <a:t>ПОЧЕМУ??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Скругленный прямоугольник 176"/>
          <p:cNvSpPr/>
          <p:nvPr/>
        </p:nvSpPr>
        <p:spPr>
          <a:xfrm>
            <a:off x="720000" y="599760"/>
            <a:ext cx="8640000" cy="599760"/>
          </a:xfrm>
          <a:prstGeom prst="roundRect">
            <a:avLst>
              <a:gd name="adj" fmla="val 16667"/>
            </a:avLst>
          </a:prstGeom>
          <a:solidFill>
            <a:srgbClr val="39B2E5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3 вида пенсий</a:t>
            </a:r>
          </a:p>
        </p:txBody>
      </p:sp>
      <p:sp>
        <p:nvSpPr>
          <p:cNvPr id="178" name="Скругленный прямоугольник 177"/>
          <p:cNvSpPr/>
          <p:nvPr/>
        </p:nvSpPr>
        <p:spPr>
          <a:xfrm>
            <a:off x="0" y="1800000"/>
            <a:ext cx="2880000" cy="399600"/>
          </a:xfrm>
          <a:prstGeom prst="roundRect">
            <a:avLst>
              <a:gd name="adj" fmla="val 16667"/>
            </a:avLst>
          </a:prstGeom>
          <a:solidFill>
            <a:srgbClr val="39B2E5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Государственная</a:t>
            </a:r>
          </a:p>
        </p:txBody>
      </p:sp>
      <p:sp>
        <p:nvSpPr>
          <p:cNvPr id="179" name="Скругленный прямоугольник 178"/>
          <p:cNvSpPr/>
          <p:nvPr/>
        </p:nvSpPr>
        <p:spPr>
          <a:xfrm>
            <a:off x="3240000" y="1800000"/>
            <a:ext cx="3420000" cy="399600"/>
          </a:xfrm>
          <a:prstGeom prst="roundRect">
            <a:avLst>
              <a:gd name="adj" fmla="val 16667"/>
            </a:avLst>
          </a:prstGeom>
          <a:solidFill>
            <a:srgbClr val="39B2E5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Страховая</a:t>
            </a:r>
          </a:p>
        </p:txBody>
      </p:sp>
      <p:sp>
        <p:nvSpPr>
          <p:cNvPr id="180" name="Скругленный прямоугольник 179"/>
          <p:cNvSpPr/>
          <p:nvPr/>
        </p:nvSpPr>
        <p:spPr>
          <a:xfrm>
            <a:off x="7200000" y="1800000"/>
            <a:ext cx="2880000" cy="399600"/>
          </a:xfrm>
          <a:prstGeom prst="roundRect">
            <a:avLst>
              <a:gd name="adj" fmla="val 16667"/>
            </a:avLst>
          </a:prstGeom>
          <a:solidFill>
            <a:srgbClr val="39B2E5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Социальная</a:t>
            </a:r>
          </a:p>
        </p:txBody>
      </p:sp>
      <p:sp>
        <p:nvSpPr>
          <p:cNvPr id="181" name="Стрелка вниз 180"/>
          <p:cNvSpPr/>
          <p:nvPr/>
        </p:nvSpPr>
        <p:spPr>
          <a:xfrm>
            <a:off x="1620360" y="1199880"/>
            <a:ext cx="359640" cy="399600"/>
          </a:xfrm>
          <a:prstGeom prst="downArrow">
            <a:avLst>
              <a:gd name="adj1" fmla="val 50000"/>
              <a:gd name="adj2" fmla="val 27778"/>
            </a:avLst>
          </a:prstGeom>
          <a:solidFill>
            <a:srgbClr val="39B2E5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Стрелка вниз 181"/>
          <p:cNvSpPr/>
          <p:nvPr/>
        </p:nvSpPr>
        <p:spPr>
          <a:xfrm>
            <a:off x="8280360" y="1200240"/>
            <a:ext cx="359640" cy="399600"/>
          </a:xfrm>
          <a:prstGeom prst="downArrow">
            <a:avLst>
              <a:gd name="adj1" fmla="val 50000"/>
              <a:gd name="adj2" fmla="val 27778"/>
            </a:avLst>
          </a:prstGeom>
          <a:solidFill>
            <a:srgbClr val="39B2E5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Стрелка вниз 182"/>
          <p:cNvSpPr/>
          <p:nvPr/>
        </p:nvSpPr>
        <p:spPr>
          <a:xfrm>
            <a:off x="4680000" y="1200240"/>
            <a:ext cx="359640" cy="399600"/>
          </a:xfrm>
          <a:prstGeom prst="downArrow">
            <a:avLst>
              <a:gd name="adj1" fmla="val 50000"/>
              <a:gd name="adj2" fmla="val 27778"/>
            </a:avLst>
          </a:prstGeom>
          <a:solidFill>
            <a:srgbClr val="39B2E5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Прямоугольник 183"/>
          <p:cNvSpPr/>
          <p:nvPr/>
        </p:nvSpPr>
        <p:spPr>
          <a:xfrm>
            <a:off x="180000" y="2599920"/>
            <a:ext cx="2520000" cy="2399760"/>
          </a:xfrm>
          <a:prstGeom prst="rect">
            <a:avLst/>
          </a:prstGeom>
          <a:solidFill>
            <a:srgbClr val="EEEEEE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Федеральные </a:t>
            </a:r>
          </a:p>
          <a:p>
            <a:pPr algn="ctr"/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гражданские </a:t>
            </a:r>
          </a:p>
          <a:p>
            <a:pPr algn="ctr"/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государственные </a:t>
            </a:r>
          </a:p>
          <a:p>
            <a:pPr algn="ctr"/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служащие,</a:t>
            </a:r>
          </a:p>
          <a:p>
            <a:pPr algn="ctr"/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военнослужащие,</a:t>
            </a:r>
          </a:p>
          <a:p>
            <a:pPr algn="ctr"/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космонавты,</a:t>
            </a:r>
          </a:p>
          <a:p>
            <a:pPr algn="ctr"/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участники ВОВ</a:t>
            </a:r>
          </a:p>
        </p:txBody>
      </p:sp>
      <p:sp>
        <p:nvSpPr>
          <p:cNvPr id="185" name="Прямоугольник 184"/>
          <p:cNvSpPr/>
          <p:nvPr/>
        </p:nvSpPr>
        <p:spPr>
          <a:xfrm>
            <a:off x="7380000" y="2399760"/>
            <a:ext cx="2520000" cy="2399760"/>
          </a:xfrm>
          <a:prstGeom prst="rect">
            <a:avLst/>
          </a:prstGeom>
          <a:solidFill>
            <a:srgbClr val="EEEEEE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Пенсия которую</a:t>
            </a:r>
          </a:p>
          <a:p>
            <a:pPr algn="ctr"/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выплатит государство,</a:t>
            </a:r>
          </a:p>
          <a:p>
            <a:pPr algn="ctr"/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 если у гражданина</a:t>
            </a:r>
          </a:p>
          <a:p>
            <a:pPr algn="ctr"/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нет права на</a:t>
            </a:r>
          </a:p>
          <a:p>
            <a:pPr algn="ctr"/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страховую пенсию.</a:t>
            </a:r>
          </a:p>
          <a:p>
            <a:pPr algn="ctr"/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(дети-инвалиды,</a:t>
            </a:r>
          </a:p>
          <a:p>
            <a:pPr algn="ctr"/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 нетрудоспособные</a:t>
            </a:r>
          </a:p>
          <a:p>
            <a:pPr algn="ctr"/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 граждане, люди которые</a:t>
            </a:r>
          </a:p>
          <a:p>
            <a:pPr algn="ctr"/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никогда не работали)</a:t>
            </a:r>
          </a:p>
        </p:txBody>
      </p:sp>
      <p:sp>
        <p:nvSpPr>
          <p:cNvPr id="186" name="Прямоугольник 185"/>
          <p:cNvSpPr/>
          <p:nvPr/>
        </p:nvSpPr>
        <p:spPr>
          <a:xfrm>
            <a:off x="3240000" y="2599920"/>
            <a:ext cx="3420000" cy="2199960"/>
          </a:xfrm>
          <a:prstGeom prst="rect">
            <a:avLst/>
          </a:prstGeom>
          <a:solidFill>
            <a:srgbClr val="EEEEEE"/>
          </a:solidFill>
          <a:ln w="18000">
            <a:solidFill>
              <a:srgbClr val="009BD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/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Получают все граждане,</a:t>
            </a:r>
          </a:p>
          <a:p>
            <a:pPr algn="ctr"/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которые достигли</a:t>
            </a:r>
          </a:p>
          <a:p>
            <a:pPr algn="ctr"/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 пенсионного возраста,</a:t>
            </a:r>
          </a:p>
          <a:p>
            <a:pPr algn="ctr"/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 набрали необходимый стаж </a:t>
            </a:r>
          </a:p>
          <a:p>
            <a:pPr algn="ctr"/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и пенсионные</a:t>
            </a:r>
          </a:p>
          <a:p>
            <a:pPr algn="ctr"/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 коэффициенты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u"/>
      </p:transition>
    </mc:Choice>
    <mc:Fallback xmlns:p15="http://schemas.microsoft.com/office/powerpoint/2012/main" xmlns="">
      <p:transition spd="slow">
        <p:wipe dir="u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360000" y="181080"/>
            <a:ext cx="9360000" cy="569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00" b="1" strike="noStrike" spc="-1">
                <a:solidFill>
                  <a:srgbClr val="FFFFFF"/>
                </a:solidFill>
                <a:latin typeface="Arial"/>
              </a:rPr>
              <a:t>Кто получит страховую пенсию</a:t>
            </a:r>
            <a:endParaRPr lang="ru-RU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936000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0">
              <a:spcBef>
                <a:spcPts val="1176"/>
              </a:spcBef>
              <a:buNone/>
            </a:pPr>
            <a:r>
              <a:rPr lang="ru-RU" sz="2670" b="1" strike="noStrike" spc="-1">
                <a:solidFill>
                  <a:srgbClr val="355269"/>
                </a:solidFill>
                <a:latin typeface="Arial"/>
              </a:rPr>
              <a:t>Для назначения пенсии необходимо выполнить 3 условия </a:t>
            </a:r>
            <a:r>
              <a:rPr lang="ru-RU" sz="2670" b="0" i="1" strike="noStrike" spc="-1">
                <a:solidFill>
                  <a:srgbClr val="355269"/>
                </a:solidFill>
                <a:latin typeface="Arial"/>
              </a:rPr>
              <a:t>(Федеральный закон 400-ФЗ от 28.12.2013    « О страховых пенсиях»)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1" strike="noStrike" spc="-1">
                <a:solidFill>
                  <a:srgbClr val="355269"/>
                </a:solidFill>
                <a:latin typeface="Arial"/>
              </a:rPr>
              <a:t> Достижение пенсионного возраста (мужчины 65 лет, женщины 60 лет)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1" strike="noStrike" spc="-1">
                <a:solidFill>
                  <a:srgbClr val="355269"/>
                </a:solidFill>
                <a:latin typeface="Arial"/>
              </a:rPr>
              <a:t> Страховой стаж 15 лет 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70" b="1" strike="noStrike" spc="-1">
                <a:solidFill>
                  <a:srgbClr val="355269"/>
                </a:solidFill>
                <a:latin typeface="Arial"/>
              </a:rPr>
              <a:t>Индивидуальный пенсионный коэффициент (ИПК) минимум 30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9DAD4E4-AFA4-4FD1-88F1-85966CC89E99}" type="slidenum">
              <a:t>6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fld id="{D1BB9548-76C9-438C-B627-53BC7DF6DFAC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360000" y="176760"/>
            <a:ext cx="9360000" cy="57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1" strike="noStrike" spc="-1">
                <a:solidFill>
                  <a:srgbClr val="FFFFFF"/>
                </a:solidFill>
                <a:latin typeface="Arial"/>
              </a:rPr>
              <a:t>КАК  РАССЧИТАТЬ ИПК</a:t>
            </a: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936000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0">
              <a:spcBef>
                <a:spcPts val="1176"/>
              </a:spcBef>
              <a:buNone/>
            </a:pPr>
            <a:r>
              <a:rPr lang="ru-RU" sz="4000" b="0" strike="noStrike" spc="-1">
                <a:solidFill>
                  <a:srgbClr val="009BDD"/>
                </a:solidFill>
                <a:latin typeface="Arial"/>
              </a:rPr>
              <a:t>          </a:t>
            </a:r>
            <a:r>
              <a:rPr lang="ru-RU" sz="4000" b="1" strike="noStrike" spc="-1">
                <a:solidFill>
                  <a:srgbClr val="355269"/>
                </a:solidFill>
                <a:latin typeface="Arial"/>
              </a:rPr>
              <a:t>ИПК= (СВ/НСВ)*10</a:t>
            </a:r>
            <a:endParaRPr lang="ru-RU" sz="40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670" b="1" strike="noStrike" spc="-1">
                <a:solidFill>
                  <a:srgbClr val="355269"/>
                </a:solidFill>
                <a:latin typeface="Arial"/>
              </a:rPr>
              <a:t>ИПК — индивидуальный пенсионный коэффициент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670" b="1" strike="noStrike" spc="-1">
                <a:solidFill>
                  <a:srgbClr val="355269"/>
                </a:solidFill>
                <a:latin typeface="Arial"/>
              </a:rPr>
              <a:t>СВ — страховые взносы в год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670" b="1" strike="noStrike" spc="-1">
                <a:solidFill>
                  <a:srgbClr val="355269"/>
                </a:solidFill>
                <a:latin typeface="Arial"/>
              </a:rPr>
              <a:t>НСВ — норма страховых взносов в год (база для исчисления взносов в 2024 году = 2 225 000 рублей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670" b="1" strike="noStrike" spc="-1">
                <a:solidFill>
                  <a:srgbClr val="355269"/>
                </a:solidFill>
                <a:latin typeface="Arial"/>
              </a:rPr>
              <a:t>                                      в 2025 году = 2 759 000 рублей, 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670" b="1" strike="noStrike" spc="-1">
                <a:solidFill>
                  <a:srgbClr val="355269"/>
                </a:solidFill>
                <a:latin typeface="Arial"/>
              </a:rPr>
              <a:t>НСВ = 489 500 рублей в 2024 году 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670" b="1" strike="noStrike" spc="-1">
                <a:solidFill>
                  <a:srgbClr val="355269"/>
                </a:solidFill>
                <a:latin typeface="Arial"/>
              </a:rPr>
              <a:t>           606 980 рублей в 2025 году)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B30BCFD-A978-483D-B3AB-8B772E4B64AA}" type="slidenum">
              <a:t>7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fld id="{DC0550B7-9D80-4DAF-AD13-02E5DBE31030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360000" y="199800"/>
            <a:ext cx="9360000" cy="53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70" b="1" strike="noStrike" spc="-1">
                <a:solidFill>
                  <a:srgbClr val="FFFFFF"/>
                </a:solidFill>
                <a:latin typeface="Arial"/>
              </a:rPr>
              <a:t>Посчитаем</a:t>
            </a:r>
            <a:endParaRPr lang="ru-RU" sz="367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/>
          </p:nvPr>
        </p:nvSpPr>
        <p:spPr>
          <a:xfrm>
            <a:off x="360000" y="1199880"/>
            <a:ext cx="9360000" cy="399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0" algn="ctr">
              <a:spcBef>
                <a:spcPts val="1176"/>
              </a:spcBef>
              <a:buNone/>
            </a:pPr>
            <a:endParaRPr lang="ru-RU" sz="28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 algn="ctr">
              <a:spcBef>
                <a:spcPts val="1176"/>
              </a:spcBef>
              <a:buNone/>
            </a:pPr>
            <a:r>
              <a:rPr lang="ru-RU" sz="4000" b="1" strike="noStrike" spc="-1">
                <a:solidFill>
                  <a:srgbClr val="355269"/>
                </a:solidFill>
                <a:latin typeface="Arial"/>
              </a:rPr>
              <a:t>ИПК = (ЗПмес*12/Эталон)*10</a:t>
            </a:r>
            <a:endParaRPr lang="ru-RU" sz="40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 algn="just">
              <a:spcBef>
                <a:spcPts val="1176"/>
              </a:spcBef>
              <a:buNone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В Приморском крае средняя ежемесячная заработная плата 66718 рублей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 algn="just">
              <a:spcBef>
                <a:spcPts val="1176"/>
              </a:spcBef>
              <a:buNone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 ИПК = (66718*12/2759000)*10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 algn="just">
              <a:spcBef>
                <a:spcPts val="1176"/>
              </a:spcBef>
              <a:buNone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ИПК = 2,9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 algn="just">
              <a:spcBef>
                <a:spcPts val="1176"/>
              </a:spcBef>
              <a:buNone/>
            </a:pPr>
            <a:r>
              <a:rPr lang="ru-RU" sz="2670" b="0" strike="noStrike" spc="-1">
                <a:solidFill>
                  <a:srgbClr val="355269"/>
                </a:solidFill>
                <a:latin typeface="Arial"/>
              </a:rPr>
              <a:t>в 2024 году 3,6 </a:t>
            </a:r>
            <a:endParaRPr lang="ru-RU" sz="2670" b="0" strike="noStrike" spc="-1">
              <a:solidFill>
                <a:srgbClr val="009BDD"/>
              </a:solidFill>
              <a:latin typeface="Arial"/>
            </a:endParaRPr>
          </a:p>
        </p:txBody>
      </p:sp>
      <p:pic>
        <p:nvPicPr>
          <p:cNvPr id="193" name="Рисунок 192"/>
          <p:cNvPicPr/>
          <p:nvPr/>
        </p:nvPicPr>
        <p:blipFill>
          <a:blip r:embed="rId2"/>
          <a:stretch/>
        </p:blipFill>
        <p:spPr>
          <a:xfrm>
            <a:off x="7020000" y="2880000"/>
            <a:ext cx="2645640" cy="2640960"/>
          </a:xfrm>
          <a:prstGeom prst="rect">
            <a:avLst/>
          </a:prstGeom>
          <a:ln w="1800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5A4D1F7-0EDD-4DD6-947C-41659EEA7F98}" type="slidenum">
              <a:t>8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fld id="{F02391E5-4F0B-4975-88F1-AC9AE8882B19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360000" y="181080"/>
            <a:ext cx="9360000" cy="569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600" b="1" strike="noStrike" spc="-1">
                <a:solidFill>
                  <a:srgbClr val="FFFFFF"/>
                </a:solidFill>
                <a:latin typeface="Arial"/>
              </a:rPr>
              <a:t>Как формируется пенсия</a:t>
            </a:r>
            <a:endParaRPr lang="ru-RU" sz="36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/>
          </p:nvPr>
        </p:nvSpPr>
        <p:spPr>
          <a:xfrm>
            <a:off x="360000" y="900000"/>
            <a:ext cx="9360000" cy="468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0">
              <a:spcBef>
                <a:spcPts val="1176"/>
              </a:spcBef>
              <a:buNone/>
            </a:pPr>
            <a:r>
              <a:rPr lang="ru-RU" sz="2600" b="1" strike="noStrike" spc="-1">
                <a:solidFill>
                  <a:srgbClr val="009BDD"/>
                </a:solidFill>
                <a:latin typeface="Arial"/>
              </a:rPr>
              <a:t>                          </a:t>
            </a:r>
            <a:r>
              <a:rPr lang="ru-RU" sz="4000" b="1" strike="noStrike" spc="-1">
                <a:solidFill>
                  <a:srgbClr val="355269"/>
                </a:solidFill>
                <a:latin typeface="Arial"/>
              </a:rPr>
              <a:t>СП=ИПК*Спк+ФВ</a:t>
            </a:r>
            <a:endParaRPr lang="ru-RU" sz="40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00" b="1" strike="noStrike" spc="-1">
                <a:solidFill>
                  <a:srgbClr val="355269"/>
                </a:solidFill>
                <a:latin typeface="Arial"/>
              </a:rPr>
              <a:t>СП — страховая пенсия</a:t>
            </a:r>
            <a:endParaRPr lang="ru-RU" sz="26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00" b="1" strike="noStrike" spc="-1">
                <a:solidFill>
                  <a:srgbClr val="355269"/>
                </a:solidFill>
                <a:latin typeface="Arial"/>
              </a:rPr>
              <a:t>ИПК — индивидуальный пенсионный коэффициент</a:t>
            </a:r>
            <a:endParaRPr lang="ru-RU" sz="26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00" b="1" strike="noStrike" spc="-1">
                <a:solidFill>
                  <a:srgbClr val="355269"/>
                </a:solidFill>
                <a:latin typeface="Arial"/>
              </a:rPr>
              <a:t>Спк — стоимость пенсионного коэффициента                           (с 01.01.2024 133,05 рубля</a:t>
            </a:r>
            <a:endParaRPr lang="ru-RU" sz="26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600" b="1" strike="noStrike" spc="-1">
                <a:solidFill>
                  <a:srgbClr val="355269"/>
                </a:solidFill>
                <a:latin typeface="Arial"/>
              </a:rPr>
              <a:t>             с 01.01.2025  145,69 рубля)</a:t>
            </a:r>
            <a:endParaRPr lang="ru-RU" sz="26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176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600" b="1" strike="noStrike" spc="-1">
                <a:solidFill>
                  <a:srgbClr val="355269"/>
                </a:solidFill>
                <a:latin typeface="Arial"/>
              </a:rPr>
              <a:t>ФВ — фиксированная выплата </a:t>
            </a:r>
            <a:endParaRPr lang="ru-RU" sz="26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600" b="1" strike="noStrike" spc="-1">
                <a:solidFill>
                  <a:srgbClr val="355269"/>
                </a:solidFill>
                <a:latin typeface="Arial"/>
              </a:rPr>
              <a:t>           ( с 01.01.2024 8134,9 рубля</a:t>
            </a:r>
            <a:endParaRPr lang="ru-RU" sz="2600" b="0" strike="noStrike" spc="-1">
              <a:solidFill>
                <a:srgbClr val="009BDD"/>
              </a:solidFill>
              <a:latin typeface="Arial"/>
            </a:endParaRPr>
          </a:p>
          <a:p>
            <a:pPr marL="432000" indent="0">
              <a:spcBef>
                <a:spcPts val="1176"/>
              </a:spcBef>
              <a:buNone/>
            </a:pPr>
            <a:r>
              <a:rPr lang="ru-RU" sz="2600" b="1" strike="noStrike" spc="-1">
                <a:solidFill>
                  <a:srgbClr val="355269"/>
                </a:solidFill>
                <a:latin typeface="Arial"/>
              </a:rPr>
              <a:t>             с 01.01.2025 8907,7 рубля)</a:t>
            </a:r>
            <a:endParaRPr lang="ru-RU" sz="2600" b="0" strike="noStrike" spc="-1">
              <a:solidFill>
                <a:srgbClr val="009BDD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3EA538E-DEC0-4B1A-B99F-9E86FCB2FF42}" type="slidenum">
              <a:t>9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fld id="{538A3BEF-5D45-411A-8A77-06D93065C2D3}" type="datetime1">
              <a:rPr lang="ru-RU"/>
              <a:t>23.07.2025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1849</TotalTime>
  <Words>1114</Words>
  <Application>Microsoft Office PowerPoint</Application>
  <PresentationFormat>Произвольный</PresentationFormat>
  <Paragraphs>289</Paragraphs>
  <Slides>28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28</vt:i4>
      </vt:variant>
    </vt:vector>
  </HeadingPairs>
  <TitlesOfParts>
    <vt:vector size="41" baseType="lpstr">
      <vt:lpstr>Microsoft YaHei</vt:lpstr>
      <vt:lpstr>Arial</vt:lpstr>
      <vt:lpstr>Calibri</vt:lpstr>
      <vt:lpstr>Calibri Light</vt:lpstr>
      <vt:lpstr>DejaVu Sans</vt:lpstr>
      <vt:lpstr>Impact</vt:lpstr>
      <vt:lpstr>Symbol</vt:lpstr>
      <vt:lpstr>Wingdings</vt:lpstr>
      <vt:lpstr>Office Theme</vt:lpstr>
      <vt:lpstr>Office Theme</vt:lpstr>
      <vt:lpstr>Office Theme</vt:lpstr>
      <vt:lpstr>Office Theme</vt:lpstr>
      <vt:lpstr>Тема Office</vt:lpstr>
      <vt:lpstr>Презентация PowerPoint</vt:lpstr>
      <vt:lpstr>СЕМИНАР Пенсия предпринимателя подводные камни, нюансы, лайфхаки</vt:lpstr>
      <vt:lpstr>Презентация PowerPoint</vt:lpstr>
      <vt:lpstr>ПОЧЕМУ??</vt:lpstr>
      <vt:lpstr>Презентация PowerPoint</vt:lpstr>
      <vt:lpstr>Кто получит страховую пенсию</vt:lpstr>
      <vt:lpstr>КАК  РАССЧИТАТЬ ИПК</vt:lpstr>
      <vt:lpstr>Посчитаем</vt:lpstr>
      <vt:lpstr>Как формируется пенсия</vt:lpstr>
      <vt:lpstr>ИПК  ПРЕДПРИНИМАТЕЛЯ</vt:lpstr>
      <vt:lpstr>ИПК наемного работника</vt:lpstr>
      <vt:lpstr>ПЕНСИЯ  </vt:lpstr>
      <vt:lpstr>САМОЗАНЯТЫЙ</vt:lpstr>
      <vt:lpstr>Финансовые периоды в жизни человека</vt:lpstr>
      <vt:lpstr>Финансовые периоды в жизни человека</vt:lpstr>
      <vt:lpstr>А вы кто?</vt:lpstr>
      <vt:lpstr>КАК ОБЕСПЕЧИТЬ СЕБЕ ДОСТОЙНУЮ ПЕНСИЮ</vt:lpstr>
      <vt:lpstr>АЛЬТЕРНАТИВА  ЕСТЬ!</vt:lpstr>
      <vt:lpstr>Что сделать в первую очередь?</vt:lpstr>
      <vt:lpstr>СПОСОБЫ  НАКОПЛЕНИЯ</vt:lpstr>
      <vt:lpstr>КАКИМ ДОЛЖЕН БЫТЬ ОПТИМАЛЬНЫЙ ПЕНСИОННЫЙ ПРОДУКТ</vt:lpstr>
      <vt:lpstr>СРАВНИТЕЛЬНЫЙ  АНАЛИЗ</vt:lpstr>
      <vt:lpstr>Программа « На всю жизнь» от СКБСЖ</vt:lpstr>
      <vt:lpstr>ОСНОВНЫЕ ХАРАКТЕРИСТИКИ</vt:lpstr>
      <vt:lpstr>ОСНОВНЫЕ ПАРАМЕТРЫ и ВЫПЛАТЫ</vt:lpstr>
      <vt:lpstr>НЕМНОГО ЦИФР</vt:lpstr>
      <vt:lpstr>Резюме</vt:lpstr>
      <vt:lpstr>Наши  контакты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Curve</dc:title>
  <dc:subject/>
  <dc:creator/>
  <dc:description/>
  <cp:lastModifiedBy>Яся Смусь</cp:lastModifiedBy>
  <cp:revision>29</cp:revision>
  <dcterms:created xsi:type="dcterms:W3CDTF">2024-06-13T16:02:32Z</dcterms:created>
  <dcterms:modified xsi:type="dcterms:W3CDTF">2025-07-23T01:44:02Z</dcterms:modified>
  <dc:language>ru-RU</dc:language>
</cp:coreProperties>
</file>