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6" r:id="rId1"/>
  </p:sldMasterIdLst>
  <p:notesMasterIdLst>
    <p:notesMasterId r:id="rId14"/>
  </p:notesMasterIdLst>
  <p:sldIdLst>
    <p:sldId id="256" r:id="rId2"/>
    <p:sldId id="276" r:id="rId3"/>
    <p:sldId id="273" r:id="rId4"/>
    <p:sldId id="269" r:id="rId5"/>
    <p:sldId id="275" r:id="rId6"/>
    <p:sldId id="274" r:id="rId7"/>
    <p:sldId id="277" r:id="rId8"/>
    <p:sldId id="257" r:id="rId9"/>
    <p:sldId id="270" r:id="rId10"/>
    <p:sldId id="272" r:id="rId11"/>
    <p:sldId id="268" r:id="rId12"/>
    <p:sldId id="278" r:id="rId13"/>
  </p:sldIdLst>
  <p:sldSz cx="18288000" cy="10287000"/>
  <p:notesSz cx="6858000" cy="9144000"/>
  <p:embeddedFontLst>
    <p:embeddedFont>
      <p:font typeface="Arimo" panose="020B0604020202020204" charset="0"/>
      <p:regular r:id="rId15"/>
      <p:bold r:id="rId16"/>
    </p:embeddedFont>
    <p:embeddedFont>
      <p:font typeface="Arimo Bold" panose="020B0604020202020204" charset="0"/>
      <p:regular r:id="rId15"/>
      <p:bold r:id="rId17"/>
    </p:embeddedFont>
    <p:embeddedFont>
      <p:font typeface="Tw Cen MT" panose="020B0602020104020603" pitchFamily="34" charset="0"/>
      <p:regular r:id="rId18"/>
      <p:bold r:id="rId19"/>
      <p:italic r:id="rId20"/>
      <p:boldItalic r:id="rId21"/>
    </p:embeddedFont>
    <p:embeddedFont>
      <p:font typeface="Tw Cen MT Condensed" panose="020B0606020104020203" pitchFamily="34" charset="0"/>
      <p:regular r:id="rId22"/>
      <p:bold r:id="rId23"/>
    </p:embeddedFont>
    <p:embeddedFont>
      <p:font typeface="Wingdings 3" panose="05040102010807070707" pitchFamily="18" charset="2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5EE"/>
    <a:srgbClr val="FF2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63" autoAdjust="0"/>
    <p:restoredTop sz="94569" autoAdjust="0"/>
  </p:normalViewPr>
  <p:slideViewPr>
    <p:cSldViewPr>
      <p:cViewPr varScale="1">
        <p:scale>
          <a:sx n="31" d="100"/>
          <a:sy n="31" d="100"/>
        </p:scale>
        <p:origin x="58" y="50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10.08.2025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735689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8288000" cy="6858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2" y="1"/>
            <a:ext cx="18288000" cy="6858002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40206"/>
            <a:ext cx="11658600" cy="2194560"/>
          </a:xfrm>
        </p:spPr>
        <p:txBody>
          <a:bodyPr anchor="ctr">
            <a:normAutofit/>
          </a:bodyPr>
          <a:lstStyle>
            <a:lvl1pPr algn="r">
              <a:defRPr sz="7500" spc="3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15900" y="7440206"/>
            <a:ext cx="4800600" cy="219456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7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700"/>
            </a:lvl4pPr>
            <a:lvl5pPr marL="2743200" indent="0" algn="ctr">
              <a:buNone/>
              <a:defRPr sz="2700"/>
            </a:lvl5pPr>
            <a:lvl6pPr marL="3429000" indent="0" algn="ctr">
              <a:buNone/>
              <a:defRPr sz="2700"/>
            </a:lvl6pPr>
            <a:lvl7pPr marL="4114800" indent="0" algn="ctr">
              <a:buNone/>
              <a:defRPr sz="2700"/>
            </a:lvl7pPr>
            <a:lvl8pPr marL="4800600" indent="0" algn="ctr">
              <a:buNone/>
              <a:defRPr sz="2700"/>
            </a:lvl8pPr>
            <a:lvl9pPr marL="5486400" indent="0" algn="ctr">
              <a:buNone/>
              <a:defRPr sz="27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2580265" y="7896159"/>
            <a:ext cx="0" cy="13716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86743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1701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2" y="1143000"/>
            <a:ext cx="3943350" cy="81153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5901" y="1143000"/>
            <a:ext cx="11372850" cy="8115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5087600" y="88894"/>
            <a:ext cx="0" cy="1371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57417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7854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8288000" cy="685800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2" y="1"/>
            <a:ext cx="18288000" cy="6858002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440206"/>
            <a:ext cx="11658600" cy="2194560"/>
          </a:xfrm>
        </p:spPr>
        <p:txBody>
          <a:bodyPr anchor="ctr">
            <a:normAutofit/>
          </a:bodyPr>
          <a:lstStyle>
            <a:lvl1pPr algn="r">
              <a:defRPr sz="7500" b="0" spc="3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15900" y="7440206"/>
            <a:ext cx="4800600" cy="219456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7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2580265" y="7896159"/>
            <a:ext cx="0" cy="13716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67780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192" y="877824"/>
            <a:ext cx="14580108" cy="224942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6191" y="3429000"/>
            <a:ext cx="7132320" cy="6035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83980" y="3429000"/>
            <a:ext cx="7132320" cy="6035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8578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6192" y="3269454"/>
            <a:ext cx="7132320" cy="123444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450" b="0" cap="none" baseline="0">
                <a:solidFill>
                  <a:schemeClr val="accent1"/>
                </a:solidFill>
                <a:latin typeface="+mn-lt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6192" y="4451682"/>
            <a:ext cx="7132320" cy="50123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86332" y="3269454"/>
            <a:ext cx="7132320" cy="123444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345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lvl="0" indent="0" algn="l" defTabSz="1371600" rtl="0" eaLnBrk="1" latinLnBrk="0" hangingPunct="1">
              <a:lnSpc>
                <a:spcPct val="90000"/>
              </a:lnSpc>
              <a:spcBef>
                <a:spcPts val="27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86332" y="4451682"/>
            <a:ext cx="7132320" cy="50123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8874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5240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4177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36192" y="707264"/>
            <a:ext cx="6583680" cy="260604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0" y="1234440"/>
            <a:ext cx="8517636" cy="777697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6192" y="3386259"/>
            <a:ext cx="6583680" cy="564344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900"/>
              </a:spcBef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2440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440207"/>
            <a:ext cx="11658600" cy="2194560"/>
          </a:xfrm>
        </p:spPr>
        <p:txBody>
          <a:bodyPr anchor="ctr">
            <a:normAutofit/>
          </a:bodyPr>
          <a:lstStyle>
            <a:lvl1pPr algn="r">
              <a:defRPr sz="7500" spc="3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2"/>
            <a:ext cx="18283428" cy="6858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5900" y="7440207"/>
            <a:ext cx="4800600" cy="219456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7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2580265" y="7896159"/>
            <a:ext cx="0" cy="1371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97344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6192" y="877824"/>
            <a:ext cx="14580108" cy="2249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6192" y="3429000"/>
            <a:ext cx="14580110" cy="603504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6194" y="9706056"/>
            <a:ext cx="3231215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4399" y="9706056"/>
            <a:ext cx="8852189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56000" y="9706056"/>
            <a:ext cx="1460501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143000" y="1239486"/>
            <a:ext cx="0" cy="1371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9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wipe/>
  </p:transition>
  <p:txStyles>
    <p:titleStyle>
      <a:lvl1pPr algn="l" defTabSz="1371600" rtl="0" eaLnBrk="1" latinLnBrk="0" hangingPunct="1">
        <a:lnSpc>
          <a:spcPct val="80000"/>
        </a:lnSpc>
        <a:spcBef>
          <a:spcPct val="0"/>
        </a:spcBef>
        <a:buNone/>
        <a:defRPr sz="7500" kern="1200" cap="all" spc="15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1371600" rtl="0" eaLnBrk="1" latinLnBrk="0" hangingPunct="1">
        <a:lnSpc>
          <a:spcPct val="90000"/>
        </a:lnSpc>
        <a:spcBef>
          <a:spcPts val="1800"/>
        </a:spcBef>
        <a:spcAft>
          <a:spcPts val="3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397764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1824228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043684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0" y="816474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83526" y="3535821"/>
            <a:ext cx="11017753" cy="5193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91"/>
              </a:lnSpc>
            </a:pPr>
            <a:r>
              <a:rPr lang="ru-RU" sz="5400" b="1" dirty="0">
                <a:solidFill>
                  <a:srgbClr val="DBA224"/>
                </a:solidFill>
                <a:latin typeface="Times New Roman" panose="02020603050405020304" pitchFamily="18" charset="0"/>
                <a:ea typeface="TT Smalls Black"/>
                <a:cs typeface="Times New Roman" panose="02020603050405020304" pitchFamily="18" charset="0"/>
                <a:sym typeface="TT Smalls Black"/>
              </a:rPr>
              <a:t>Как подготовить свою клинику </a:t>
            </a:r>
          </a:p>
          <a:p>
            <a:pPr algn="ctr">
              <a:lnSpc>
                <a:spcPts val="8091"/>
              </a:lnSpc>
            </a:pPr>
            <a:r>
              <a:rPr lang="ru-RU" sz="5400" b="1" dirty="0">
                <a:solidFill>
                  <a:srgbClr val="DBA224"/>
                </a:solidFill>
                <a:latin typeface="Times New Roman" panose="02020603050405020304" pitchFamily="18" charset="0"/>
                <a:ea typeface="TT Smalls Black"/>
                <a:cs typeface="Times New Roman" panose="02020603050405020304" pitchFamily="18" charset="0"/>
                <a:sym typeface="TT Smalls Black"/>
              </a:rPr>
              <a:t>к </a:t>
            </a:r>
            <a:r>
              <a:rPr lang="ru-RU" sz="5400" b="1" dirty="0">
                <a:solidFill>
                  <a:srgbClr val="7030A0"/>
                </a:solidFill>
                <a:latin typeface="Times New Roman" panose="02020603050405020304" pitchFamily="18" charset="0"/>
                <a:ea typeface="TT Smalls Black"/>
                <a:cs typeface="Times New Roman" panose="02020603050405020304" pitchFamily="18" charset="0"/>
                <a:sym typeface="TT Smalls Black"/>
              </a:rPr>
              <a:t>НОВЫМ</a:t>
            </a:r>
            <a:r>
              <a:rPr lang="ru-RU" sz="5400" b="1" dirty="0">
                <a:solidFill>
                  <a:srgbClr val="DBA224"/>
                </a:solidFill>
                <a:latin typeface="Times New Roman" panose="02020603050405020304" pitchFamily="18" charset="0"/>
                <a:ea typeface="TT Smalls Black"/>
                <a:cs typeface="Times New Roman" panose="02020603050405020304" pitchFamily="18" charset="0"/>
                <a:sym typeface="TT Smalls Black"/>
              </a:rPr>
              <a:t> требованиям и избежать </a:t>
            </a:r>
            <a:r>
              <a:rPr lang="ru-RU" sz="5400" b="1" dirty="0">
                <a:solidFill>
                  <a:srgbClr val="7030A0"/>
                </a:solidFill>
                <a:latin typeface="Times New Roman" panose="02020603050405020304" pitchFamily="18" charset="0"/>
                <a:ea typeface="TT Smalls Black"/>
                <a:cs typeface="Times New Roman" panose="02020603050405020304" pitchFamily="18" charset="0"/>
                <a:sym typeface="TT Smalls Black"/>
              </a:rPr>
              <a:t>ПРОБЛЕМ</a:t>
            </a:r>
            <a:r>
              <a:rPr lang="ru-RU" sz="5400" b="1" dirty="0">
                <a:solidFill>
                  <a:srgbClr val="DBA224"/>
                </a:solidFill>
                <a:latin typeface="Times New Roman" panose="02020603050405020304" pitchFamily="18" charset="0"/>
                <a:ea typeface="TT Smalls Black"/>
                <a:cs typeface="Times New Roman" panose="02020603050405020304" pitchFamily="18" charset="0"/>
                <a:sym typeface="TT Smalls Black"/>
              </a:rPr>
              <a:t>?</a:t>
            </a:r>
          </a:p>
          <a:p>
            <a:pPr algn="ctr">
              <a:lnSpc>
                <a:spcPts val="8091"/>
              </a:lnSpc>
            </a:pPr>
            <a:endParaRPr lang="en-US" sz="6600" dirty="0">
              <a:solidFill>
                <a:srgbClr val="DBA224"/>
              </a:solidFill>
              <a:latin typeface="Times New Roman" panose="02020603050405020304" pitchFamily="18" charset="0"/>
              <a:ea typeface="TT Smalls Black"/>
              <a:cs typeface="Times New Roman" panose="02020603050405020304" pitchFamily="18" charset="0"/>
              <a:sym typeface="TT Smalls Black"/>
            </a:endParaRPr>
          </a:p>
          <a:p>
            <a:pPr algn="ctr">
              <a:lnSpc>
                <a:spcPts val="8092"/>
              </a:lnSpc>
            </a:pPr>
            <a:r>
              <a:rPr lang="en-US" sz="7200" dirty="0">
                <a:solidFill>
                  <a:srgbClr val="E7C190"/>
                </a:solidFill>
                <a:latin typeface="Times New Roman" panose="02020603050405020304" pitchFamily="18" charset="0"/>
                <a:ea typeface="TT Smalls Black"/>
                <a:cs typeface="Times New Roman" panose="02020603050405020304" pitchFamily="18" charset="0"/>
                <a:sym typeface="TT Smalls Black"/>
              </a:rPr>
              <a:t> </a:t>
            </a:r>
          </a:p>
        </p:txBody>
      </p:sp>
      <p:sp>
        <p:nvSpPr>
          <p:cNvPr id="6" name="Freeform 6" descr="euqYxRUW4Xc.jpg"/>
          <p:cNvSpPr/>
          <p:nvPr/>
        </p:nvSpPr>
        <p:spPr>
          <a:xfrm>
            <a:off x="11301279" y="160578"/>
            <a:ext cx="6922774" cy="10534659"/>
          </a:xfrm>
          <a:custGeom>
            <a:avLst/>
            <a:gdLst/>
            <a:ahLst/>
            <a:cxnLst/>
            <a:rect l="l" t="t" r="r" b="b"/>
            <a:pathLst>
              <a:path w="6922774" h="10534659">
                <a:moveTo>
                  <a:pt x="0" y="0"/>
                </a:moveTo>
                <a:lnTo>
                  <a:pt x="6922774" y="0"/>
                </a:lnTo>
                <a:lnTo>
                  <a:pt x="6922774" y="10534659"/>
                </a:lnTo>
                <a:lnTo>
                  <a:pt x="0" y="105346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64" r="-764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 descr="a81290da-8d87-4724-85f0-2e20c464418c.jpg"/>
          <p:cNvSpPr/>
          <p:nvPr/>
        </p:nvSpPr>
        <p:spPr>
          <a:xfrm>
            <a:off x="0" y="723900"/>
            <a:ext cx="2558380" cy="2558380"/>
          </a:xfrm>
          <a:custGeom>
            <a:avLst/>
            <a:gdLst/>
            <a:ahLst/>
            <a:cxnLst/>
            <a:rect l="l" t="t" r="r" b="b"/>
            <a:pathLst>
              <a:path w="2558380" h="2558380">
                <a:moveTo>
                  <a:pt x="0" y="0"/>
                </a:moveTo>
                <a:lnTo>
                  <a:pt x="2558380" y="0"/>
                </a:lnTo>
                <a:lnTo>
                  <a:pt x="2558380" y="2558380"/>
                </a:lnTo>
                <a:lnTo>
                  <a:pt x="0" y="25583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TextBox 8"/>
          <p:cNvSpPr txBox="1"/>
          <p:nvPr/>
        </p:nvSpPr>
        <p:spPr>
          <a:xfrm>
            <a:off x="-154153" y="9029700"/>
            <a:ext cx="6806091" cy="440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37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Roboto Slab Bold"/>
                <a:cs typeface="Times New Roman" panose="02020603050405020304" pitchFamily="18" charset="0"/>
                <a:sym typeface="Roboto Slab Bold"/>
              </a:rPr>
              <a:t>Котляр Ольга</a:t>
            </a:r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ea typeface="Roboto Slab Bold"/>
                <a:cs typeface="Times New Roman" panose="02020603050405020304" pitchFamily="18" charset="0"/>
                <a:sym typeface="Roboto Slab Bold"/>
              </a:rPr>
              <a:t> Сергеевна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Roboto Slab"/>
                <a:cs typeface="Times New Roman" panose="02020603050405020304" pitchFamily="18" charset="0"/>
                <a:sym typeface="Roboto Slab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32D40-6EF4-5AA7-AB08-2F612150B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3CF2402-8ACD-5673-7CE9-1C7DAD0101F5}"/>
              </a:ext>
            </a:extLst>
          </p:cNvPr>
          <p:cNvSpPr txBox="1"/>
          <p:nvPr/>
        </p:nvSpPr>
        <p:spPr>
          <a:xfrm>
            <a:off x="415763" y="355972"/>
            <a:ext cx="17645455" cy="7534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2"/>
              </a:lnSpc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ПЕРСОНАЛЬНЫЕ ДАННЫЕ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 № 421-ФЗ от 30.11.2024 года/ФЗ № 152 – ФЗ от 27.07.2006 года </a:t>
            </a:r>
            <a:endParaRPr lang="ru-RU" b="1" dirty="0">
              <a:latin typeface="Times New Roman" panose="02020603050405020304" pitchFamily="18" charset="0"/>
              <a:ea typeface="Arimo Bold"/>
              <a:cs typeface="Times New Roman" panose="02020603050405020304" pitchFamily="18" charset="0"/>
              <a:sym typeface="Arimo Bold"/>
            </a:endParaRPr>
          </a:p>
          <a:p>
            <a:pPr algn="ctr">
              <a:lnSpc>
                <a:spcPct val="150000"/>
              </a:lnSpc>
            </a:pPr>
            <a:endParaRPr lang="ru-RU" sz="3187" dirty="0"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  <a:p>
            <a:pPr marL="688176" lvl="1" indent="-344088" algn="just">
              <a:lnSpc>
                <a:spcPct val="150000"/>
              </a:lnSpc>
              <a:buFont typeface="Arial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Ввели колоссальные штрафные санкции за утечку персональных данных и биометрии</a:t>
            </a:r>
          </a:p>
          <a:p>
            <a:pPr marL="688176" lvl="1" indent="-344088" algn="just">
              <a:buFont typeface="Arial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Согласие на обработку персональных данных</a:t>
            </a:r>
            <a:r>
              <a:rPr lang="ru-RU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ru-RU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на включение согласия </a:t>
            </a:r>
          </a:p>
          <a:p>
            <a:pPr marL="344088" lvl="1" algn="just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 обработку персональных данных в договор, </a:t>
            </a:r>
            <a:r>
              <a:rPr lang="ru-RU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по своей воле </a:t>
            </a:r>
          </a:p>
          <a:p>
            <a:pPr marL="344088" lvl="1" algn="just"/>
            <a:r>
              <a:rPr lang="ru-RU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и в своем интересе ч. 1 ст. 9 №152-ФЗ)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4088" lvl="1" algn="just"/>
            <a:endParaRPr lang="ru-RU" sz="3200" dirty="0"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  <a:p>
            <a:pPr marL="688176" lvl="1" indent="-344088" algn="just">
              <a:buFont typeface="Arial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Соблюдаем ведение и наличие пакета документов </a:t>
            </a:r>
          </a:p>
          <a:p>
            <a:pPr marL="344088" lvl="1" algn="just"/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 для проверяющих и контролирующих органов</a:t>
            </a:r>
          </a:p>
          <a:p>
            <a:pPr marL="688176" lvl="1" indent="-344088" algn="just">
              <a:lnSpc>
                <a:spcPts val="7522"/>
              </a:lnSpc>
              <a:buFont typeface="Arial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Обеспечиваем организационные и технические меры защиты</a:t>
            </a:r>
          </a:p>
          <a:p>
            <a:pPr marL="688176" lvl="1" indent="-344088" algn="just">
              <a:lnSpc>
                <a:spcPts val="7522"/>
              </a:lnSpc>
              <a:buFont typeface="Arial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Взаимодействие с третьими лицами в строгом соответствии нормам</a:t>
            </a:r>
            <a:endParaRPr lang="ru-RU" sz="3187" dirty="0"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</p:txBody>
      </p:sp>
      <p:pic>
        <p:nvPicPr>
          <p:cNvPr id="5" name="Рисунок 4" descr="Изображение выглядит как графическая вставка, мультфильм, Графика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E03E268-2B30-403B-A7B9-0F756C6FE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0" y="514350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09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57176" y="9128709"/>
            <a:ext cx="786799" cy="786799"/>
          </a:xfrm>
          <a:custGeom>
            <a:avLst/>
            <a:gdLst/>
            <a:ahLst/>
            <a:cxnLst/>
            <a:rect l="l" t="t" r="r" b="b"/>
            <a:pathLst>
              <a:path w="407577" h="407577">
                <a:moveTo>
                  <a:pt x="0" y="0"/>
                </a:moveTo>
                <a:lnTo>
                  <a:pt x="407577" y="0"/>
                </a:lnTo>
                <a:lnTo>
                  <a:pt x="407577" y="407576"/>
                </a:lnTo>
                <a:lnTo>
                  <a:pt x="0" y="407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Freeform 4"/>
          <p:cNvSpPr/>
          <p:nvPr/>
        </p:nvSpPr>
        <p:spPr>
          <a:xfrm>
            <a:off x="5585275" y="9128708"/>
            <a:ext cx="811898" cy="786799"/>
          </a:xfrm>
          <a:custGeom>
            <a:avLst/>
            <a:gdLst/>
            <a:ahLst/>
            <a:cxnLst/>
            <a:rect l="l" t="t" r="r" b="b"/>
            <a:pathLst>
              <a:path w="417789" h="417789">
                <a:moveTo>
                  <a:pt x="0" y="0"/>
                </a:moveTo>
                <a:lnTo>
                  <a:pt x="417789" y="0"/>
                </a:lnTo>
                <a:lnTo>
                  <a:pt x="417789" y="417788"/>
                </a:lnTo>
                <a:lnTo>
                  <a:pt x="0" y="4177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>
            <a:off x="12436828" y="9088496"/>
            <a:ext cx="811897" cy="811897"/>
          </a:xfrm>
          <a:custGeom>
            <a:avLst/>
            <a:gdLst/>
            <a:ahLst/>
            <a:cxnLst/>
            <a:rect l="l" t="t" r="r" b="b"/>
            <a:pathLst>
              <a:path w="474454" h="474454">
                <a:moveTo>
                  <a:pt x="0" y="0"/>
                </a:moveTo>
                <a:lnTo>
                  <a:pt x="474454" y="0"/>
                </a:lnTo>
                <a:lnTo>
                  <a:pt x="474454" y="474454"/>
                </a:lnTo>
                <a:lnTo>
                  <a:pt x="0" y="4744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TextBox 6"/>
          <p:cNvSpPr txBox="1"/>
          <p:nvPr/>
        </p:nvSpPr>
        <p:spPr>
          <a:xfrm>
            <a:off x="4502848" y="426579"/>
            <a:ext cx="7597635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18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DBA224"/>
                </a:solidFill>
                <a:latin typeface="Times New Roman" panose="02020603050405020304" pitchFamily="18" charset="0"/>
                <a:ea typeface="Intro"/>
                <a:cs typeface="Times New Roman" panose="02020603050405020304" pitchFamily="18" charset="0"/>
                <a:sym typeface="Intro"/>
              </a:rPr>
              <a:t>Котляр</a:t>
            </a:r>
            <a:r>
              <a:rPr lang="en-US" sz="4800" b="1" dirty="0">
                <a:solidFill>
                  <a:srgbClr val="DBA224"/>
                </a:solidFill>
                <a:latin typeface="Times New Roman" panose="02020603050405020304" pitchFamily="18" charset="0"/>
                <a:ea typeface="Intro"/>
                <a:cs typeface="Times New Roman" panose="02020603050405020304" pitchFamily="18" charset="0"/>
                <a:sym typeface="Intro"/>
              </a:rPr>
              <a:t> </a:t>
            </a:r>
            <a:r>
              <a:rPr lang="en-US" sz="4800" b="1" dirty="0" err="1">
                <a:solidFill>
                  <a:srgbClr val="DBA224"/>
                </a:solidFill>
                <a:latin typeface="Times New Roman" panose="02020603050405020304" pitchFamily="18" charset="0"/>
                <a:ea typeface="Intro"/>
                <a:cs typeface="Times New Roman" panose="02020603050405020304" pitchFamily="18" charset="0"/>
                <a:sym typeface="Intro"/>
              </a:rPr>
              <a:t>Ольга</a:t>
            </a:r>
            <a:r>
              <a:rPr lang="en-US" sz="4800" b="1" dirty="0">
                <a:solidFill>
                  <a:srgbClr val="DBA224"/>
                </a:solidFill>
                <a:latin typeface="Times New Roman" panose="02020603050405020304" pitchFamily="18" charset="0"/>
                <a:ea typeface="Intro"/>
                <a:cs typeface="Times New Roman" panose="02020603050405020304" pitchFamily="18" charset="0"/>
                <a:sym typeface="Intro"/>
              </a:rPr>
              <a:t> </a:t>
            </a:r>
            <a:r>
              <a:rPr lang="en-US" sz="4800" b="1" dirty="0" err="1">
                <a:solidFill>
                  <a:srgbClr val="DBA224"/>
                </a:solidFill>
                <a:latin typeface="Times New Roman" panose="02020603050405020304" pitchFamily="18" charset="0"/>
                <a:ea typeface="Intro"/>
                <a:cs typeface="Times New Roman" panose="02020603050405020304" pitchFamily="18" charset="0"/>
                <a:sym typeface="Intro"/>
              </a:rPr>
              <a:t>Сергеевна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Intro"/>
                <a:cs typeface="Times New Roman" panose="02020603050405020304" pitchFamily="18" charset="0"/>
                <a:sym typeface="Intro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53400" y="1389947"/>
            <a:ext cx="8763000" cy="2498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74175" lvl="1" indent="-237087" algn="l">
              <a:lnSpc>
                <a:spcPts val="4041"/>
              </a:lnSpc>
              <a:buFont typeface="Arial"/>
              <a:buChar char="•"/>
            </a:pPr>
            <a:r>
              <a:rPr lang="en-US" sz="2196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Магистр</a:t>
            </a:r>
            <a:r>
              <a:rPr lang="en-US" sz="2196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196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медицинского</a:t>
            </a:r>
            <a:r>
              <a:rPr lang="en-US" sz="2196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196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</a:t>
            </a:r>
            <a:r>
              <a:rPr lang="en-US" sz="2196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196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фармацевтического</a:t>
            </a:r>
            <a:r>
              <a:rPr lang="en-US" sz="2196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196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права</a:t>
            </a:r>
            <a:r>
              <a:rPr lang="en-US" sz="2196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  <a:p>
            <a:pPr marL="474175" lvl="1" indent="-237087" algn="l">
              <a:lnSpc>
                <a:spcPts val="4041"/>
              </a:lnSpc>
              <a:buFont typeface="Arial"/>
              <a:buChar char="•"/>
            </a:pPr>
            <a:r>
              <a:rPr lang="ru-RU" sz="2196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Практикующий м</a:t>
            </a:r>
            <a:r>
              <a:rPr lang="en-US" sz="2196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едицинский</a:t>
            </a:r>
            <a:r>
              <a:rPr lang="en-US" sz="2196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196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юрист</a:t>
            </a:r>
            <a:r>
              <a:rPr lang="en-US" sz="2196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  <a:p>
            <a:pPr marL="474175" lvl="1" indent="-237087" algn="l">
              <a:lnSpc>
                <a:spcPts val="4041"/>
              </a:lnSpc>
              <a:buFont typeface="Arial"/>
              <a:buChar char="•"/>
            </a:pPr>
            <a:r>
              <a:rPr lang="en-US" sz="2196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Член</a:t>
            </a:r>
            <a:r>
              <a:rPr lang="en-US" sz="2196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196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Ассоциации</a:t>
            </a:r>
            <a:r>
              <a:rPr lang="en-US" sz="2196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196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юристов</a:t>
            </a:r>
            <a:r>
              <a:rPr lang="en-US" sz="2196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196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медицинских</a:t>
            </a:r>
            <a:r>
              <a:rPr lang="en-US" sz="2196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196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клиник</a:t>
            </a:r>
            <a:endParaRPr lang="en-US" sz="2196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74175" lvl="1" indent="-237087" algn="l">
              <a:lnSpc>
                <a:spcPts val="4041"/>
              </a:lnSpc>
              <a:spcBef>
                <a:spcPct val="0"/>
              </a:spcBef>
              <a:buFont typeface="Arial"/>
              <a:buChar char="•"/>
            </a:pPr>
            <a:r>
              <a:rPr lang="en-US" sz="2196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Заместитель</a:t>
            </a:r>
            <a:r>
              <a:rPr lang="en-US" sz="2196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196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директора</a:t>
            </a:r>
            <a:r>
              <a:rPr lang="en-US" sz="2196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196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Медицинского</a:t>
            </a:r>
            <a:r>
              <a:rPr lang="en-US" sz="2196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196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института</a:t>
            </a:r>
            <a:r>
              <a:rPr lang="en-US" sz="2196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196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Санкт-Петербургского</a:t>
            </a:r>
            <a:r>
              <a:rPr lang="en-US" sz="2196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196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государственного</a:t>
            </a:r>
            <a:r>
              <a:rPr lang="en-US" sz="2196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196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университета</a:t>
            </a:r>
            <a:endParaRPr lang="en-US" sz="2196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153400" y="4562802"/>
            <a:ext cx="9614915" cy="4104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3"/>
              </a:lnSpc>
            </a:pPr>
            <a:r>
              <a:rPr lang="en-US" sz="2299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Направления</a:t>
            </a:r>
            <a:r>
              <a:rPr lang="en-US" sz="2299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299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деятельности</a:t>
            </a:r>
            <a:r>
              <a:rPr lang="en-US" sz="2299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:</a:t>
            </a:r>
          </a:p>
          <a:p>
            <a:pPr marL="496569" lvl="1" indent="-248284" algn="l">
              <a:lnSpc>
                <a:spcPts val="3663"/>
              </a:lnSpc>
              <a:buFont typeface="Arial"/>
              <a:buChar char="•"/>
            </a:pPr>
            <a:r>
              <a:rPr lang="en-US" sz="22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Юридическое</a:t>
            </a:r>
            <a:r>
              <a:rPr lang="en-US" sz="22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сопровождение</a:t>
            </a:r>
            <a:r>
              <a:rPr lang="en-US" sz="22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медицинских</a:t>
            </a:r>
            <a:r>
              <a:rPr lang="en-US" sz="22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организаций</a:t>
            </a:r>
            <a:endParaRPr lang="en-US" sz="2299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96569" lvl="1" indent="-248284" algn="l">
              <a:lnSpc>
                <a:spcPts val="3663"/>
              </a:lnSpc>
              <a:buFont typeface="Arial"/>
              <a:buChar char="•"/>
            </a:pPr>
            <a:r>
              <a:rPr lang="en-US" sz="22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Аудит</a:t>
            </a:r>
            <a:r>
              <a:rPr lang="en-US" sz="22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клиник</a:t>
            </a:r>
            <a:r>
              <a:rPr lang="en-US" sz="22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(</a:t>
            </a:r>
            <a:r>
              <a:rPr lang="en-US" sz="22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документация</a:t>
            </a:r>
            <a:r>
              <a:rPr lang="en-US" sz="22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22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сайты</a:t>
            </a:r>
            <a:r>
              <a:rPr lang="en-US" sz="22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22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кадровые</a:t>
            </a:r>
            <a:r>
              <a:rPr lang="en-US" sz="22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вопросы</a:t>
            </a:r>
            <a:r>
              <a:rPr lang="en-US" sz="22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22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персональные</a:t>
            </a:r>
            <a:r>
              <a:rPr lang="en-US" sz="22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данные</a:t>
            </a:r>
            <a:r>
              <a:rPr lang="en-US" sz="22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)</a:t>
            </a:r>
          </a:p>
          <a:p>
            <a:pPr marL="496569" lvl="1" indent="-248284" algn="l">
              <a:lnSpc>
                <a:spcPts val="3663"/>
              </a:lnSpc>
              <a:buFont typeface="Arial"/>
              <a:buChar char="•"/>
            </a:pPr>
            <a:r>
              <a:rPr lang="en-US" sz="22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Разработка</a:t>
            </a:r>
            <a:r>
              <a:rPr lang="en-US" sz="22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договоров</a:t>
            </a:r>
            <a:r>
              <a:rPr lang="en-US" sz="22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ИДС, </a:t>
            </a:r>
            <a:r>
              <a:rPr lang="en-US" sz="22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локальных</a:t>
            </a:r>
            <a:r>
              <a:rPr lang="en-US" sz="22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актов</a:t>
            </a:r>
            <a:r>
              <a:rPr lang="en-US" sz="22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22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должностных</a:t>
            </a:r>
            <a:r>
              <a:rPr lang="en-US" sz="22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инструкций</a:t>
            </a:r>
            <a:endParaRPr lang="en-US" sz="2299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96569" lvl="1" indent="-248284" algn="l">
              <a:lnSpc>
                <a:spcPts val="3663"/>
              </a:lnSpc>
              <a:buFont typeface="Arial"/>
              <a:buChar char="•"/>
            </a:pPr>
            <a:r>
              <a:rPr lang="en-US" sz="22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Защита</a:t>
            </a:r>
            <a:r>
              <a:rPr lang="en-US" sz="22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интересов</a:t>
            </a:r>
            <a:r>
              <a:rPr lang="en-US" sz="22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клиник</a:t>
            </a:r>
            <a:r>
              <a:rPr lang="en-US" sz="22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при</a:t>
            </a:r>
            <a:r>
              <a:rPr lang="en-US" sz="22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претензиях</a:t>
            </a:r>
            <a:r>
              <a:rPr lang="en-US" sz="22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22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исках</a:t>
            </a:r>
            <a:r>
              <a:rPr lang="en-US" sz="22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и </a:t>
            </a:r>
            <a:r>
              <a:rPr lang="en-US" sz="22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проверках</a:t>
            </a:r>
            <a:endParaRPr lang="en-US" sz="2299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96569" lvl="1" indent="-248284" algn="l">
              <a:lnSpc>
                <a:spcPts val="3663"/>
              </a:lnSpc>
              <a:buFont typeface="Arial"/>
              <a:buChar char="•"/>
            </a:pPr>
            <a:r>
              <a:rPr lang="en-US" sz="22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Консультирование </a:t>
            </a:r>
            <a:r>
              <a:rPr lang="en-US" sz="22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врачей</a:t>
            </a:r>
            <a:r>
              <a:rPr lang="en-US" sz="22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и </a:t>
            </a:r>
            <a:r>
              <a:rPr lang="en-US" sz="22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фармацевтических</a:t>
            </a:r>
            <a:r>
              <a:rPr lang="en-US" sz="22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компаний</a:t>
            </a:r>
            <a:endParaRPr lang="en-US" sz="2299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l">
              <a:lnSpc>
                <a:spcPts val="3665"/>
              </a:lnSpc>
              <a:spcBef>
                <a:spcPct val="0"/>
              </a:spcBef>
            </a:pPr>
            <a:endParaRPr lang="en-US" sz="2299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81000" y="9494445"/>
            <a:ext cx="5486400" cy="376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09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DBA224"/>
                </a:solidFill>
                <a:latin typeface="Arimo Bold"/>
                <a:ea typeface="Arimo Bold"/>
                <a:cs typeface="Arimo Bold"/>
                <a:sym typeface="Arimo Bold"/>
              </a:rPr>
              <a:t>@med_law_kot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81955" y="9482777"/>
            <a:ext cx="6114845" cy="376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09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DBA224"/>
                </a:solidFill>
                <a:latin typeface="Arimo Bold"/>
                <a:ea typeface="Arimo Bold"/>
                <a:cs typeface="Arimo Bold"/>
                <a:sym typeface="Arimo Bold"/>
              </a:rPr>
              <a:t>http://med-law-kot.ru/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465882" y="9494445"/>
            <a:ext cx="4286044" cy="376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09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DBA224"/>
                </a:solidFill>
                <a:latin typeface="Arimo Bold"/>
                <a:ea typeface="Arimo Bold"/>
                <a:cs typeface="Arimo Bold"/>
                <a:sym typeface="Arimo Bold"/>
              </a:rPr>
              <a:t>+7-902-057-33-96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E573B75-A1B2-97CF-8F26-17D9D6AF5F5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576" t="2990" r="2111" b="2990"/>
          <a:stretch>
            <a:fillRect/>
          </a:stretch>
        </p:blipFill>
        <p:spPr>
          <a:xfrm>
            <a:off x="1371600" y="2324099"/>
            <a:ext cx="5638800" cy="563880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65126-54C3-3902-210F-DD167AC48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C681DF1-E834-97EA-764E-2F8D8C8E054A}"/>
              </a:ext>
            </a:extLst>
          </p:cNvPr>
          <p:cNvSpPr txBox="1"/>
          <p:nvPr/>
        </p:nvSpPr>
        <p:spPr>
          <a:xfrm>
            <a:off x="546100" y="5143500"/>
            <a:ext cx="149352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ru-RU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Что вы узнаете на конференции?</a:t>
            </a:r>
          </a:p>
          <a:p>
            <a:pPr marL="457200" indent="-457200" algn="l" fontAlgn="ctr"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Как увеличить прибыль клиники через управление и позиционирование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algn="l" fontAlgn="ctr"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Как заработать больше благодаря финансовой модели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algn="l" fontAlgn="ctr"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Как врачам эффективно коммуницировать с пациентами</a:t>
            </a:r>
          </a:p>
          <a:p>
            <a:pPr marL="457200" indent="-457200" algn="l" fontAlgn="ctr"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 трендах и цифровизации в медицине для эффективного роста и развития;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algn="l" fontAlgn="ctr"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Как работает медицинский PR- маркетинг для роста клиники;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algn="l" fontAlgn="ctr"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Какие инструменты малобюджетного маркетинга приносят прибыль;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4055DE1-7435-7A8E-88EC-9EB67145D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42900"/>
            <a:ext cx="9307224" cy="36200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1A4BCD9-4C33-CFF1-D9AD-722CC9C26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1086227"/>
            <a:ext cx="4686300" cy="46863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CF0B7DA-9FBE-3C34-BBB0-BB9FDF327FCC}"/>
              </a:ext>
            </a:extLst>
          </p:cNvPr>
          <p:cNvSpPr txBox="1"/>
          <p:nvPr/>
        </p:nvSpPr>
        <p:spPr>
          <a:xfrm>
            <a:off x="12363450" y="286127"/>
            <a:ext cx="5867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/>
              <a:t>Промокод - URIST</a:t>
            </a:r>
          </a:p>
        </p:txBody>
      </p:sp>
    </p:spTree>
    <p:extLst>
      <p:ext uri="{BB962C8B-B14F-4D97-AF65-F5344CB8AC3E}">
        <p14:creationId xmlns:p14="http://schemas.microsoft.com/office/powerpoint/2010/main" val="82910781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3CC76-AB2D-586B-42D4-998E97D6B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A3EABF2-E7C8-B97A-A4CA-56B2C45D73AB}"/>
              </a:ext>
            </a:extLst>
          </p:cNvPr>
          <p:cNvSpPr txBox="1"/>
          <p:nvPr/>
        </p:nvSpPr>
        <p:spPr>
          <a:xfrm>
            <a:off x="415763" y="355972"/>
            <a:ext cx="17645455" cy="10548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endParaRPr lang="ru-RU" sz="4400" b="1" kern="0" dirty="0">
              <a:solidFill>
                <a:srgbClr val="FFC000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kern="0" dirty="0">
                <a:solidFill>
                  <a:srgbClr val="FFC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ТЕЛЕМЕДИЦИНА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№193н от 11.04.2025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3187" dirty="0"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  <a:p>
            <a:pPr marL="688176" lvl="1" indent="-344088" algn="just">
              <a:lnSpc>
                <a:spcPct val="150000"/>
              </a:lnSpc>
              <a:buFont typeface="Arial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Использование искусственного интеллекта</a:t>
            </a:r>
          </a:p>
          <a:p>
            <a:pPr marL="688176" lvl="1" indent="-344088" algn="just">
              <a:lnSpc>
                <a:spcPct val="150000"/>
              </a:lnSpc>
              <a:buFont typeface="Arial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Уточнены форматы удалённого взаимодействия между врачами и с пациентами, включая консилиумы. </a:t>
            </a:r>
          </a:p>
          <a:p>
            <a:pPr marL="688176" lvl="1" indent="-344088" algn="just">
              <a:lnSpc>
                <a:spcPct val="150000"/>
              </a:lnSpc>
              <a:buFont typeface="Arial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При отложенных консультациях и дистанционном наблюдении допускается использование технологий ИИ, (к таким медицинским изделиям НЕ относятся Чат </a:t>
            </a:r>
            <a:r>
              <a:rPr lang="ru-RU" sz="3200" dirty="0" err="1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Джипити</a:t>
            </a: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Дип</a:t>
            </a: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Сик и т.д.)</a:t>
            </a:r>
          </a:p>
          <a:p>
            <a:pPr marL="688176" lvl="1" indent="-344088" algn="just">
              <a:lnSpc>
                <a:spcPct val="150000"/>
              </a:lnSpc>
              <a:buFont typeface="Arial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Врач  НЕ несет ответственность за рекомендации, которые он дал</a:t>
            </a:r>
          </a:p>
          <a:p>
            <a:pPr marL="344088" lvl="1" algn="just">
              <a:lnSpc>
                <a:spcPct val="150000"/>
              </a:lnSpc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 с применением телемедицины в пределах данного </a:t>
            </a:r>
          </a:p>
          <a:p>
            <a:pPr marL="344088" lvl="1" algn="just">
              <a:lnSpc>
                <a:spcPct val="150000"/>
              </a:lnSpc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 им медицинского заключения.</a:t>
            </a:r>
          </a:p>
          <a:p>
            <a:pPr marL="344088" lvl="1" algn="just">
              <a:lnSpc>
                <a:spcPct val="150000"/>
              </a:lnSpc>
            </a:pPr>
            <a:endParaRPr lang="ru-RU" sz="3200" dirty="0"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  <a:p>
            <a:pPr marL="688176" lvl="1" indent="-344088" algn="just">
              <a:lnSpc>
                <a:spcPts val="7522"/>
              </a:lnSpc>
              <a:buFont typeface="Arial"/>
              <a:buChar char="•"/>
            </a:pPr>
            <a:endParaRPr lang="ru-RU" sz="3187" dirty="0"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  <a:p>
            <a:pPr marL="688176" lvl="1" indent="-344088" algn="just">
              <a:lnSpc>
                <a:spcPts val="7522"/>
              </a:lnSpc>
              <a:buFont typeface="Arial"/>
              <a:buChar char="•"/>
            </a:pPr>
            <a:endParaRPr lang="en-US" sz="3187" dirty="0"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</p:txBody>
      </p:sp>
      <p:pic>
        <p:nvPicPr>
          <p:cNvPr id="8" name="Рисунок 7" descr="Изображение выглядит как Цвет электрик, Графика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708EC3C-151B-A57D-A786-CF028D0E8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5630268"/>
            <a:ext cx="50673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12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99D15-9273-174E-6042-B9C201A7F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B315BB9-A5A5-DDFC-0B87-FF0116CF5DA9}"/>
              </a:ext>
            </a:extLst>
          </p:cNvPr>
          <p:cNvSpPr txBox="1"/>
          <p:nvPr/>
        </p:nvSpPr>
        <p:spPr>
          <a:xfrm>
            <a:off x="321272" y="657977"/>
            <a:ext cx="17645455" cy="99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4387" b="1" dirty="0"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</a:t>
            </a:r>
          </a:p>
          <a:p>
            <a:pPr algn="ctr"/>
            <a:r>
              <a:rPr lang="ru-RU" sz="4387" b="1" dirty="0"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            МЕДИЦИНСКАЯ ДОКУМЕНТАЦИЯ 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Приказ Минздрава России от 13.05.2025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274н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1" dirty="0">
              <a:latin typeface="Times New Roman" panose="02020603050405020304" pitchFamily="18" charset="0"/>
              <a:ea typeface="Arimo Bold"/>
              <a:cs typeface="Times New Roman" panose="02020603050405020304" pitchFamily="18" charset="0"/>
              <a:sym typeface="Arimo Bold"/>
            </a:endParaRPr>
          </a:p>
          <a:p>
            <a:pPr marL="688176" lvl="1" indent="-344088" algn="just">
              <a:lnSpc>
                <a:spcPts val="7522"/>
              </a:lnSpc>
              <a:buFont typeface="Arial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Новые унифицированные формы и порядки их ведения  (Форма № 025/у,. Форма № 025-1/у, № 070/у, № 072/у, № 076/у, № 079/у)</a:t>
            </a:r>
          </a:p>
          <a:p>
            <a:pPr marL="688176" lvl="1" indent="-344088" algn="just">
              <a:lnSpc>
                <a:spcPts val="7522"/>
              </a:lnSpc>
              <a:buFont typeface="Arial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Новые требования электронного документооборота (ЭДО)</a:t>
            </a:r>
          </a:p>
          <a:p>
            <a:pPr marL="688176" lvl="1" indent="-344088" algn="just">
              <a:lnSpc>
                <a:spcPts val="7522"/>
              </a:lnSpc>
              <a:buFont typeface="Arial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Переход на электронные медкнижки</a:t>
            </a:r>
          </a:p>
          <a:p>
            <a:pPr marL="688176" lvl="1" indent="-344088" algn="just">
              <a:lnSpc>
                <a:spcPts val="7522"/>
              </a:lnSpc>
              <a:buFont typeface="Arial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Ответственность за нарушение лицензионных требований </a:t>
            </a:r>
          </a:p>
          <a:p>
            <a:pPr marL="344088" lvl="1" algn="just">
              <a:lnSpc>
                <a:spcPts val="7522"/>
              </a:lnSpc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  в случае использования старых форм</a:t>
            </a:r>
          </a:p>
          <a:p>
            <a:pPr marL="688176" lvl="1" indent="-344088" algn="just">
              <a:lnSpc>
                <a:spcPts val="7522"/>
              </a:lnSpc>
              <a:buFont typeface="Arial"/>
              <a:buChar char="•"/>
            </a:pPr>
            <a:endParaRPr lang="ru-RU" sz="3187" dirty="0"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  <a:p>
            <a:pPr algn="just">
              <a:lnSpc>
                <a:spcPts val="7522"/>
              </a:lnSpc>
            </a:pPr>
            <a:endParaRPr lang="en-US" sz="3187" dirty="0"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</p:txBody>
      </p:sp>
      <p:pic>
        <p:nvPicPr>
          <p:cNvPr id="5" name="Рисунок 4" descr="Изображение выглядит как офисные принадлежности, руч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7357E73-6575-D8E6-52AF-24D109107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902">
            <a:off x="1189905" y="-55162"/>
            <a:ext cx="3505200" cy="3211812"/>
          </a:xfrm>
          <a:prstGeom prst="rect">
            <a:avLst/>
          </a:prstGeom>
        </p:spPr>
      </p:pic>
      <p:sp>
        <p:nvSpPr>
          <p:cNvPr id="4" name="Freeform 2" descr="a81290da-8d87-4724-85f0-2e20c464418c.jpg">
            <a:extLst>
              <a:ext uri="{FF2B5EF4-FFF2-40B4-BE49-F238E27FC236}">
                <a16:creationId xmlns:a16="http://schemas.microsoft.com/office/drawing/2014/main" id="{66396C94-627F-F0B2-5957-0BCC075B884D}"/>
              </a:ext>
            </a:extLst>
          </p:cNvPr>
          <p:cNvSpPr/>
          <p:nvPr/>
        </p:nvSpPr>
        <p:spPr>
          <a:xfrm>
            <a:off x="16144563" y="8251367"/>
            <a:ext cx="2143437" cy="2022933"/>
          </a:xfrm>
          <a:custGeom>
            <a:avLst/>
            <a:gdLst/>
            <a:ahLst/>
            <a:cxnLst/>
            <a:rect l="l" t="t" r="r" b="b"/>
            <a:pathLst>
              <a:path w="2143437" h="2022933">
                <a:moveTo>
                  <a:pt x="0" y="0"/>
                </a:moveTo>
                <a:lnTo>
                  <a:pt x="2143437" y="0"/>
                </a:lnTo>
                <a:lnTo>
                  <a:pt x="2143437" y="2022933"/>
                </a:lnTo>
                <a:lnTo>
                  <a:pt x="0" y="20229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978" b="-2978"/>
            </a:stretch>
          </a:blip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541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6B1D7-A02F-4A1D-F2DF-F5BAF713D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обака, млекопитающее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D5A276B-CA19-D441-95DD-C35EE7185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0"/>
            <a:ext cx="3048000" cy="3048000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3496C815-0772-0EE8-B504-EBCCB058693B}"/>
              </a:ext>
            </a:extLst>
          </p:cNvPr>
          <p:cNvSpPr txBox="1"/>
          <p:nvPr/>
        </p:nvSpPr>
        <p:spPr>
          <a:xfrm>
            <a:off x="415763" y="355972"/>
            <a:ext cx="17645455" cy="8727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2"/>
              </a:lnSpc>
            </a:pPr>
            <a:endParaRPr lang="ru-RU" sz="4387" b="1" dirty="0">
              <a:latin typeface="Times New Roman" panose="02020603050405020304" pitchFamily="18" charset="0"/>
              <a:ea typeface="Arimo Bold"/>
              <a:cs typeface="Times New Roman" panose="02020603050405020304" pitchFamily="18" charset="0"/>
              <a:sym typeface="Arimo Bold"/>
            </a:endParaRPr>
          </a:p>
          <a:p>
            <a:pPr algn="ctr"/>
            <a:r>
              <a:rPr lang="ru-RU" sz="4387" b="1" dirty="0"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               ДОСТУПНОСТЬ ДЛЯ ЛЮДЕЙ С </a:t>
            </a:r>
            <a:r>
              <a:rPr lang="ru-RU" sz="4387" b="1" dirty="0">
                <a:solidFill>
                  <a:srgbClr val="FFC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ИНВАЛИДНОСТЬЮ</a:t>
            </a:r>
            <a:r>
              <a:rPr lang="ru-RU" sz="4387" b="1" dirty="0"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: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14.04.2025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210н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sz="4387" b="1" dirty="0">
              <a:latin typeface="Times New Roman" panose="02020603050405020304" pitchFamily="18" charset="0"/>
              <a:ea typeface="Arimo Bold"/>
              <a:cs typeface="Times New Roman" panose="02020603050405020304" pitchFamily="18" charset="0"/>
              <a:sym typeface="Arimo Bold"/>
            </a:endParaRPr>
          </a:p>
          <a:p>
            <a:pPr marL="688176" lvl="1" indent="-344088" algn="just">
              <a:lnSpc>
                <a:spcPts val="7522"/>
              </a:lnSpc>
              <a:buFont typeface="Arial"/>
              <a:buChar char="•"/>
            </a:pPr>
            <a:r>
              <a:rPr lang="ru-RU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Допуск инвалидов с собаками-поводырями помещения класса чистоты Г (регистратура, гардероб, туалет)</a:t>
            </a:r>
          </a:p>
          <a:p>
            <a:pPr marL="688176" lvl="1" indent="-344088" algn="just">
              <a:lnSpc>
                <a:spcPts val="7522"/>
              </a:lnSpc>
              <a:buFont typeface="Arial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Адаптация сайтов для людей с нарушениями зрения </a:t>
            </a:r>
          </a:p>
          <a:p>
            <a:pPr marL="688176" lvl="1" indent="-344088" algn="just">
              <a:lnSpc>
                <a:spcPts val="7522"/>
              </a:lnSpc>
              <a:buFont typeface="Arial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При невозможности физической адаптации зданий — организация выездной </a:t>
            </a:r>
          </a:p>
          <a:p>
            <a:pPr marL="344088" lvl="1" algn="just">
              <a:lnSpc>
                <a:spcPts val="7522"/>
              </a:lnSpc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   или дистанционной медицинской помощи </a:t>
            </a:r>
          </a:p>
          <a:p>
            <a:pPr marL="688176" lvl="1" indent="-344088" algn="just">
              <a:lnSpc>
                <a:spcPts val="7522"/>
              </a:lnSpc>
              <a:buFont typeface="Arial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Учреждения обязаны создать внутреннюю комиссию по проверке соответствия требованиям доступности и отчитываться перед учредителями</a:t>
            </a:r>
            <a:endParaRPr lang="en-US" sz="3200" b="1" dirty="0">
              <a:latin typeface="Times New Roman" panose="02020603050405020304" pitchFamily="18" charset="0"/>
              <a:ea typeface="Arimo Bold"/>
              <a:cs typeface="Times New Roman" panose="02020603050405020304" pitchFamily="18" charset="0"/>
              <a:sym typeface="Arimo Bold"/>
            </a:endParaRPr>
          </a:p>
        </p:txBody>
      </p:sp>
      <p:sp>
        <p:nvSpPr>
          <p:cNvPr id="3" name="Freeform 2" descr="a81290da-8d87-4724-85f0-2e20c464418c.jpg">
            <a:extLst>
              <a:ext uri="{FF2B5EF4-FFF2-40B4-BE49-F238E27FC236}">
                <a16:creationId xmlns:a16="http://schemas.microsoft.com/office/drawing/2014/main" id="{3DBF7A82-F316-B1A6-2655-A30F1228B319}"/>
              </a:ext>
            </a:extLst>
          </p:cNvPr>
          <p:cNvSpPr/>
          <p:nvPr/>
        </p:nvSpPr>
        <p:spPr>
          <a:xfrm>
            <a:off x="16144563" y="8251367"/>
            <a:ext cx="2143437" cy="2022933"/>
          </a:xfrm>
          <a:custGeom>
            <a:avLst/>
            <a:gdLst/>
            <a:ahLst/>
            <a:cxnLst/>
            <a:rect l="l" t="t" r="r" b="b"/>
            <a:pathLst>
              <a:path w="2143437" h="2022933">
                <a:moveTo>
                  <a:pt x="0" y="0"/>
                </a:moveTo>
                <a:lnTo>
                  <a:pt x="2143437" y="0"/>
                </a:lnTo>
                <a:lnTo>
                  <a:pt x="2143437" y="2022933"/>
                </a:lnTo>
                <a:lnTo>
                  <a:pt x="0" y="20229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978" b="-2978"/>
            </a:stretch>
          </a:blip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00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B57D7-5FCF-942B-5D26-05726875B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дежда, снимок экрана, Человеческое лицо,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1BC54D6-CCB2-BE83-A0A7-1F2EB3C207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8"/>
          <a:stretch>
            <a:fillRect/>
          </a:stretch>
        </p:blipFill>
        <p:spPr>
          <a:xfrm>
            <a:off x="321272" y="114300"/>
            <a:ext cx="2706806" cy="2667000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E2D45A86-E456-5BC6-92C0-3D1B0879D17C}"/>
              </a:ext>
            </a:extLst>
          </p:cNvPr>
          <p:cNvSpPr txBox="1"/>
          <p:nvPr/>
        </p:nvSpPr>
        <p:spPr>
          <a:xfrm>
            <a:off x="289896" y="647700"/>
            <a:ext cx="17645455" cy="8835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4387" b="1" dirty="0"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					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ПО СНИЖЕНИЮ </a:t>
            </a:r>
          </a:p>
          <a:p>
            <a:pPr algn="ctr"/>
            <a:r>
              <a:rPr lang="ru-RU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ПРЕМИАЛЬНОЙ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 ЗАРПЛАТЫ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(«ДЕПРЕМИРОВАНИЮ») В ТРУДОВОМ КОДЕКСЕ.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				      ФЗ от 07.06.2025 г. № 144-ФЗ «О внесении изменений в ТК РФ»	</a:t>
            </a:r>
            <a:endParaRPr lang="ru-RU" sz="3600" dirty="0"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  <a:p>
            <a:pPr marL="688176" lvl="1" indent="-344088" algn="just">
              <a:lnSpc>
                <a:spcPts val="7522"/>
              </a:lnSpc>
              <a:buFont typeface="Arial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При установлении систем премирования коллективными договорами, соглашениями, локальными нормативными актами должны определяться виды премий и их размеры</a:t>
            </a:r>
          </a:p>
          <a:p>
            <a:pPr marL="688176" lvl="1" indent="-344088" algn="just">
              <a:lnSpc>
                <a:spcPts val="7522"/>
              </a:lnSpc>
              <a:buFont typeface="Arial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Итоговое снижение премии НЕ МОЖЕТ приводить к уменьшению </a:t>
            </a:r>
          </a:p>
          <a:p>
            <a:pPr marL="344088" lvl="1" algn="just">
              <a:lnSpc>
                <a:spcPts val="7522"/>
              </a:lnSpc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 месячной зарплаты более ЧЕМ на 20% за период действия взыскания</a:t>
            </a:r>
          </a:p>
          <a:p>
            <a:pPr marL="915588" lvl="1" indent="-571500" algn="just">
              <a:lnSpc>
                <a:spcPts val="7522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Виды взысканий останутся прежними (замечание или выговор)</a:t>
            </a:r>
          </a:p>
          <a:p>
            <a:pPr marL="915588" lvl="1" indent="-571500" algn="just">
              <a:lnSpc>
                <a:spcPts val="7522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У работника должна быть </a:t>
            </a:r>
            <a:r>
              <a:rPr lang="ru-RU" sz="3200" dirty="0" err="1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окладно</a:t>
            </a: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-премиальная ЗП </a:t>
            </a:r>
          </a:p>
          <a:p>
            <a:pPr marL="915588" lvl="1" indent="-571500" algn="just">
              <a:lnSpc>
                <a:spcPts val="7522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У работодателя Положении о премировании</a:t>
            </a:r>
            <a:endParaRPr lang="ru-RU" sz="3600" dirty="0"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</p:txBody>
      </p:sp>
      <p:sp>
        <p:nvSpPr>
          <p:cNvPr id="4" name="Freeform 2" descr="a81290da-8d87-4724-85f0-2e20c464418c.jpg">
            <a:extLst>
              <a:ext uri="{FF2B5EF4-FFF2-40B4-BE49-F238E27FC236}">
                <a16:creationId xmlns:a16="http://schemas.microsoft.com/office/drawing/2014/main" id="{9DBEC925-7566-76B0-CC70-DF23AE68BC73}"/>
              </a:ext>
            </a:extLst>
          </p:cNvPr>
          <p:cNvSpPr/>
          <p:nvPr/>
        </p:nvSpPr>
        <p:spPr>
          <a:xfrm>
            <a:off x="16144563" y="8251367"/>
            <a:ext cx="2143437" cy="2022933"/>
          </a:xfrm>
          <a:custGeom>
            <a:avLst/>
            <a:gdLst/>
            <a:ahLst/>
            <a:cxnLst/>
            <a:rect l="l" t="t" r="r" b="b"/>
            <a:pathLst>
              <a:path w="2143437" h="2022933">
                <a:moveTo>
                  <a:pt x="0" y="0"/>
                </a:moveTo>
                <a:lnTo>
                  <a:pt x="2143437" y="0"/>
                </a:lnTo>
                <a:lnTo>
                  <a:pt x="2143437" y="2022933"/>
                </a:lnTo>
                <a:lnTo>
                  <a:pt x="0" y="20229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978" b="-2978"/>
            </a:stretch>
          </a:blip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24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A2E47-6915-0300-888E-B7773011A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Пластиковая бутылка, пластик, бутыл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1E10899-E76E-36BD-8DC0-039EF547B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"/>
            <a:ext cx="4686541" cy="3466756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D2A901C0-8A85-BB05-0231-AD050D40031E}"/>
              </a:ext>
            </a:extLst>
          </p:cNvPr>
          <p:cNvSpPr txBox="1"/>
          <p:nvPr/>
        </p:nvSpPr>
        <p:spPr>
          <a:xfrm>
            <a:off x="321272" y="657977"/>
            <a:ext cx="17645455" cy="10165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4387" b="1" dirty="0"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						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mo Bold"/>
              </a:rPr>
              <a:t>П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РАВИЛА ХРАНЕНИЯ </a:t>
            </a:r>
            <a:r>
              <a:rPr lang="ru-RU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 </a:t>
            </a:r>
          </a:p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И ТРЕБОВАНИЯ К </a:t>
            </a:r>
          </a:p>
          <a:p>
            <a:pPr algn="ctr"/>
            <a:r>
              <a:rPr lang="ru-RU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				УКЛАДКАМ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ПЕРВОЙ ПОМОЩИ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							Приказы Минздрава №189н от 11.04.2025 и №209н от 14.04.2025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3600" dirty="0"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  <a:p>
            <a:pPr marL="688176" lvl="1" indent="-344088" algn="just">
              <a:lnSpc>
                <a:spcPts val="7522"/>
              </a:lnSpc>
              <a:buFont typeface="Arial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В список лекарств включат хлоргексидин (заменитель этанола)</a:t>
            </a:r>
          </a:p>
          <a:p>
            <a:pPr marL="688176" lvl="1" indent="-344088" algn="just">
              <a:lnSpc>
                <a:spcPts val="7522"/>
              </a:lnSpc>
              <a:buFont typeface="Arial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В укладку вместо 1-ой включат 2 упаковки салфеток медицинских стерильных</a:t>
            </a:r>
          </a:p>
          <a:p>
            <a:pPr marL="688176" lvl="1" indent="-344088" algn="just">
              <a:lnSpc>
                <a:spcPts val="7522"/>
              </a:lnSpc>
              <a:buFont typeface="Arial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Необходимо собирать укладки для оказания первой помощи, которые </a:t>
            </a:r>
          </a:p>
          <a:p>
            <a:pPr marL="344088" lvl="1" algn="just">
              <a:lnSpc>
                <a:spcPts val="7522"/>
              </a:lnSpc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 используют нештатные аварийно-спасательные формирования </a:t>
            </a:r>
          </a:p>
          <a:p>
            <a:pPr marL="344088" lvl="1" algn="just">
              <a:lnSpc>
                <a:spcPts val="7522"/>
              </a:lnSpc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 и нештатные формирования по гражданской обороне. </a:t>
            </a:r>
          </a:p>
          <a:p>
            <a:pPr marL="688176" lvl="1" indent="-344088" algn="just">
              <a:lnSpc>
                <a:spcPts val="7522"/>
              </a:lnSpc>
              <a:buFont typeface="Arial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Включат многоразовое спасательное одеяло, разные виды лейкопластыря </a:t>
            </a:r>
          </a:p>
          <a:p>
            <a:pPr marL="344088" lvl="1" algn="just">
              <a:lnSpc>
                <a:spcPts val="7522"/>
              </a:lnSpc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 (гипоаллергенный, водонепроницаемый, силиконовый, </a:t>
            </a:r>
            <a:r>
              <a:rPr lang="ru-RU" sz="3200" dirty="0" err="1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несиликоновый</a:t>
            </a: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).</a:t>
            </a:r>
          </a:p>
          <a:p>
            <a:pPr algn="just">
              <a:lnSpc>
                <a:spcPts val="7522"/>
              </a:lnSpc>
            </a:pPr>
            <a:endParaRPr lang="en-US" sz="3187" dirty="0"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</p:txBody>
      </p:sp>
      <p:sp>
        <p:nvSpPr>
          <p:cNvPr id="4" name="Freeform 2" descr="a81290da-8d87-4724-85f0-2e20c464418c.jpg">
            <a:extLst>
              <a:ext uri="{FF2B5EF4-FFF2-40B4-BE49-F238E27FC236}">
                <a16:creationId xmlns:a16="http://schemas.microsoft.com/office/drawing/2014/main" id="{5F816C22-4867-2F5F-AD0B-625834C5EED4}"/>
              </a:ext>
            </a:extLst>
          </p:cNvPr>
          <p:cNvSpPr/>
          <p:nvPr/>
        </p:nvSpPr>
        <p:spPr>
          <a:xfrm>
            <a:off x="16144563" y="8251367"/>
            <a:ext cx="2143437" cy="2022933"/>
          </a:xfrm>
          <a:custGeom>
            <a:avLst/>
            <a:gdLst/>
            <a:ahLst/>
            <a:cxnLst/>
            <a:rect l="l" t="t" r="r" b="b"/>
            <a:pathLst>
              <a:path w="2143437" h="2022933">
                <a:moveTo>
                  <a:pt x="0" y="0"/>
                </a:moveTo>
                <a:lnTo>
                  <a:pt x="2143437" y="0"/>
                </a:lnTo>
                <a:lnTo>
                  <a:pt x="2143437" y="2022933"/>
                </a:lnTo>
                <a:lnTo>
                  <a:pt x="0" y="20229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978" b="-2978"/>
            </a:stretch>
          </a:blip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806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8B135-72E1-9A9F-80FE-54E6B1843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ACA7C74-B85D-7295-18DA-1FCD11E3D2D0}"/>
              </a:ext>
            </a:extLst>
          </p:cNvPr>
          <p:cNvSpPr txBox="1"/>
          <p:nvPr/>
        </p:nvSpPr>
        <p:spPr>
          <a:xfrm>
            <a:off x="207882" y="228600"/>
            <a:ext cx="17872236" cy="99350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ru-RU" sz="4400" b="1" kern="0" dirty="0">
              <a:solidFill>
                <a:srgbClr val="FFC000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kern="0" dirty="0">
                <a:solidFill>
                  <a:srgbClr val="FFC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СПЕЦИАЛИЗИРОВАННАЯ, </a:t>
            </a:r>
          </a:p>
          <a:p>
            <a:pPr algn="ctr"/>
            <a:r>
              <a:rPr lang="ru-RU" sz="4400" b="1" kern="0" dirty="0">
                <a:solidFill>
                  <a:srgbClr val="FFC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ВЫСОКОТЕХНОЛОГИЧНАЯ</a:t>
            </a:r>
          </a:p>
          <a:p>
            <a:pPr algn="ctr"/>
            <a:r>
              <a:rPr lang="ru-RU" sz="4400" b="1" kern="0" dirty="0">
                <a:solidFill>
                  <a:srgbClr val="FFC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МЕДИЦИНСКАЯ ПОМОЩЬ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Минздрава №185н и №186н от 11.04.2025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  <a:p>
            <a:pPr marL="801288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Расширяться медпоказания для дневного стационара - экстренная и неотложная медпомощь</a:t>
            </a:r>
          </a:p>
          <a:p>
            <a:pPr marL="801288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Причинной отказа в госпитализации (в экстренной и неотложной форме) может быть </a:t>
            </a:r>
          </a:p>
          <a:p>
            <a:pPr marL="344088" lvl="1" algn="just">
              <a:lnSpc>
                <a:spcPct val="150000"/>
              </a:lnSpc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    не только отсутствие медпоказаний и отказ пациента, но и наличие </a:t>
            </a:r>
          </a:p>
          <a:p>
            <a:pPr marL="344088" lvl="1" algn="just">
              <a:lnSpc>
                <a:spcPct val="150000"/>
              </a:lnSpc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    медицинских противопоказаний.</a:t>
            </a:r>
          </a:p>
          <a:p>
            <a:pPr marL="801288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Высокотехнологичная медпомощь будет осуществляться с </a:t>
            </a:r>
            <a:r>
              <a:rPr lang="ru-RU" sz="3200" b="1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уникальными</a:t>
            </a: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методами лечения</a:t>
            </a:r>
          </a:p>
          <a:p>
            <a:pPr marL="344088" lvl="1" algn="just">
              <a:lnSpc>
                <a:spcPct val="150000"/>
              </a:lnSpc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   (в том числе клеточных технологий, роботизированной техники, </a:t>
            </a:r>
          </a:p>
          <a:p>
            <a:pPr marL="344088" lvl="1" algn="just">
              <a:lnSpc>
                <a:spcPct val="150000"/>
              </a:lnSpc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   информационных технологий и методов генной инженерии</a:t>
            </a:r>
          </a:p>
          <a:p>
            <a:pPr marL="344088" lvl="1" algn="just">
              <a:lnSpc>
                <a:spcPts val="7522"/>
              </a:lnSpc>
            </a:pPr>
            <a:endParaRPr lang="ru-RU" sz="3187" dirty="0"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  <a:p>
            <a:pPr marL="688176" lvl="1" indent="-344088" algn="just">
              <a:lnSpc>
                <a:spcPts val="7522"/>
              </a:lnSpc>
              <a:buFont typeface="Arial"/>
              <a:buChar char="•"/>
            </a:pPr>
            <a:endParaRPr lang="en-US" sz="3187" dirty="0"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</p:txBody>
      </p:sp>
      <p:pic>
        <p:nvPicPr>
          <p:cNvPr id="7" name="Рисунок 6" descr="Изображение выглядит как искусство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14E7916-511C-24D4-13EE-CB83D771EF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6286500"/>
            <a:ext cx="40005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86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иллюстрация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2732940-205E-8D01-6A10-BB0746D98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2" y="-190500"/>
            <a:ext cx="4326928" cy="3993874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321272" y="657977"/>
            <a:ext cx="17645455" cy="8012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2"/>
              </a:lnSpc>
            </a:pPr>
            <a:endParaRPr lang="ru-RU" sz="4387" b="1" dirty="0">
              <a:solidFill>
                <a:srgbClr val="FFC000"/>
              </a:solidFill>
              <a:latin typeface="Times New Roman" panose="02020603050405020304" pitchFamily="18" charset="0"/>
              <a:ea typeface="Arimo Bold"/>
              <a:cs typeface="Times New Roman" panose="02020603050405020304" pitchFamily="18" charset="0"/>
              <a:sym typeface="Arimo Bold"/>
            </a:endParaRPr>
          </a:p>
          <a:p>
            <a:pPr algn="ctr"/>
            <a:r>
              <a:rPr lang="ru-RU" sz="4387" b="1" dirty="0"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                        </a:t>
            </a:r>
            <a:r>
              <a:rPr lang="ru-RU" sz="4387" b="1" dirty="0">
                <a:solidFill>
                  <a:srgbClr val="FFC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САЙТ</a:t>
            </a:r>
            <a:r>
              <a:rPr lang="ru-RU" sz="4387" b="1" dirty="0"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МЕДИЦИНСКОЙ ОРГАНИЗАЦИИ</a:t>
            </a:r>
          </a:p>
          <a:p>
            <a:pPr algn="ctr"/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13.03.2025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118н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ctr"/>
            <a:endParaRPr lang="en-US" sz="1600" b="1" dirty="0">
              <a:solidFill>
                <a:srgbClr val="52586B"/>
              </a:solidFill>
              <a:latin typeface="Times New Roman" panose="02020603050405020304" pitchFamily="18" charset="0"/>
              <a:ea typeface="Arimo Bold"/>
              <a:cs typeface="Times New Roman" panose="02020603050405020304" pitchFamily="18" charset="0"/>
              <a:sym typeface="Arimo Bold"/>
            </a:endParaRPr>
          </a:p>
          <a:p>
            <a:pPr marL="688176" lvl="1" indent="-344088" algn="just">
              <a:lnSpc>
                <a:spcPts val="7522"/>
              </a:lnSpc>
              <a:buFont typeface="Arial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НЕ публиковать «Правила внутреннего распорядка для потребителей услуг», но…</a:t>
            </a:r>
          </a:p>
          <a:p>
            <a:pPr marL="688176" lvl="1" indent="-344088" algn="just">
              <a:lnSpc>
                <a:spcPts val="7522"/>
              </a:lnSpc>
              <a:buFont typeface="Arial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Указывать информацию для проведения независимой оценки </a:t>
            </a:r>
          </a:p>
          <a:p>
            <a:pPr marL="344088" lvl="1" algn="just">
              <a:lnSpc>
                <a:spcPts val="7522"/>
              </a:lnSpc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  качества условий оказания услуг медицинской организации</a:t>
            </a:r>
          </a:p>
          <a:p>
            <a:pPr marL="688176" lvl="1" indent="-344088" algn="just">
              <a:lnSpc>
                <a:spcPts val="7522"/>
              </a:lnSpc>
              <a:buFont typeface="Arial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Обязательно указывать цены (тарифы) на медицинские услуги </a:t>
            </a:r>
          </a:p>
          <a:p>
            <a:pPr marL="688176" lvl="1" indent="-344088" algn="just">
              <a:lnSpc>
                <a:spcPts val="7522"/>
              </a:lnSpc>
              <a:buFont typeface="Arial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Расширить информацию о лицензии</a:t>
            </a:r>
          </a:p>
          <a:p>
            <a:pPr marL="688176" lvl="1" indent="-344088" algn="just">
              <a:lnSpc>
                <a:spcPts val="7522"/>
              </a:lnSpc>
              <a:buFont typeface="Arial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Отразить сведения о медицинских работниках (их аккредитации)</a:t>
            </a:r>
          </a:p>
        </p:txBody>
      </p:sp>
      <p:sp>
        <p:nvSpPr>
          <p:cNvPr id="3" name="Freeform 2" descr="a81290da-8d87-4724-85f0-2e20c464418c.jpg">
            <a:extLst>
              <a:ext uri="{FF2B5EF4-FFF2-40B4-BE49-F238E27FC236}">
                <a16:creationId xmlns:a16="http://schemas.microsoft.com/office/drawing/2014/main" id="{76290CC1-75D8-3BAF-7BF0-FC4FA04B0416}"/>
              </a:ext>
            </a:extLst>
          </p:cNvPr>
          <p:cNvSpPr/>
          <p:nvPr/>
        </p:nvSpPr>
        <p:spPr>
          <a:xfrm>
            <a:off x="16144563" y="8251367"/>
            <a:ext cx="2143437" cy="2022933"/>
          </a:xfrm>
          <a:custGeom>
            <a:avLst/>
            <a:gdLst/>
            <a:ahLst/>
            <a:cxnLst/>
            <a:rect l="l" t="t" r="r" b="b"/>
            <a:pathLst>
              <a:path w="2143437" h="2022933">
                <a:moveTo>
                  <a:pt x="0" y="0"/>
                </a:moveTo>
                <a:lnTo>
                  <a:pt x="2143437" y="0"/>
                </a:lnTo>
                <a:lnTo>
                  <a:pt x="2143437" y="2022933"/>
                </a:lnTo>
                <a:lnTo>
                  <a:pt x="0" y="20229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978" b="-2978"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DBBB4-B1AA-7898-C99B-43B278314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5D2E6DC-66B6-D882-B0AD-BB5CD81998B8}"/>
              </a:ext>
            </a:extLst>
          </p:cNvPr>
          <p:cNvSpPr txBox="1"/>
          <p:nvPr/>
        </p:nvSpPr>
        <p:spPr>
          <a:xfrm>
            <a:off x="415763" y="355972"/>
            <a:ext cx="17645455" cy="873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2"/>
              </a:lnSpc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ВРАЧЕБНЫЕ КОМИССИИ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РФ № 180н от 10.04.2025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РФ № 195н от 11.04.2025 </a:t>
            </a:r>
            <a:endParaRPr lang="en-US" sz="4387" b="1" dirty="0">
              <a:latin typeface="Times New Roman" panose="02020603050405020304" pitchFamily="18" charset="0"/>
              <a:ea typeface="Arimo Bold"/>
              <a:cs typeface="Times New Roman" panose="02020603050405020304" pitchFamily="18" charset="0"/>
              <a:sym typeface="Arimo Bold"/>
            </a:endParaRPr>
          </a:p>
          <a:p>
            <a:pPr marL="688176" lvl="1" indent="-344088" algn="just">
              <a:lnSpc>
                <a:spcPts val="7522"/>
              </a:lnSpc>
              <a:buFont typeface="Arial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Медработников из числа ВК не обязательно трудоустраивать</a:t>
            </a:r>
          </a:p>
          <a:p>
            <a:pPr marL="688176" lvl="1" indent="-344088" algn="just">
              <a:lnSpc>
                <a:spcPts val="7522"/>
              </a:lnSpc>
              <a:buFont typeface="Arial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Появится право привлекать узких специалистов «со стороны»</a:t>
            </a:r>
          </a:p>
          <a:p>
            <a:pPr marL="688176" lvl="1" indent="-344088" algn="just">
              <a:lnSpc>
                <a:spcPts val="7522"/>
              </a:lnSpc>
              <a:buFont typeface="Arial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Решение комиссии (подкомиссии) может быть электронным</a:t>
            </a:r>
          </a:p>
          <a:p>
            <a:pPr marL="688176" lvl="1" indent="-344088" algn="just">
              <a:lnSpc>
                <a:spcPts val="7522"/>
              </a:lnSpc>
              <a:buFont typeface="Arial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Упроститься сбор ВК для редких диагнозов</a:t>
            </a:r>
          </a:p>
          <a:p>
            <a:pPr marL="688176" lvl="1" indent="-344088" algn="just">
              <a:buFont typeface="Arial"/>
              <a:buChar char="•"/>
            </a:pPr>
            <a:endParaRPr lang="ru-RU" sz="3200" dirty="0"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  <a:p>
            <a:pPr marL="688176" lvl="1" indent="-344088" algn="just">
              <a:buFont typeface="Arial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Часто болеющих пациентов будут направлять</a:t>
            </a:r>
          </a:p>
          <a:p>
            <a:pPr marL="344088" lvl="1" algn="just"/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на врачебную комиссию за исключением ЛВН по:</a:t>
            </a:r>
          </a:p>
          <a:p>
            <a:pPr marL="858438" lvl="1" indent="-514350" algn="just">
              <a:lnSpc>
                <a:spcPts val="7522"/>
              </a:lnSpc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Уходу за больным членом семьи </a:t>
            </a:r>
          </a:p>
          <a:p>
            <a:pPr marL="858438" lvl="1" indent="-514350" algn="just"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Медпомощь при социально значимых </a:t>
            </a:r>
          </a:p>
          <a:p>
            <a:pPr marL="344088" lvl="1" algn="just"/>
            <a:r>
              <a:rPr lang="ru-RU" sz="320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заболеваниях и патологиях, при которых проводят заместительную почечную терапию.</a:t>
            </a:r>
          </a:p>
        </p:txBody>
      </p:sp>
      <p:pic>
        <p:nvPicPr>
          <p:cNvPr id="9" name="Рисунок 8" descr="Изображение выглядит как одежда, Человеческое лицо, челове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DB20B21-9E03-C538-2C1F-7A88DA3A5F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4452214"/>
            <a:ext cx="6859818" cy="394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4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1601</TotalTime>
  <Words>898</Words>
  <Application>Microsoft Office PowerPoint</Application>
  <PresentationFormat>Произвольный</PresentationFormat>
  <Paragraphs>128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Calibri</vt:lpstr>
      <vt:lpstr>Times New Roman</vt:lpstr>
      <vt:lpstr>Tw Cen MT Condensed</vt:lpstr>
      <vt:lpstr>Arimo Bold</vt:lpstr>
      <vt:lpstr>Arial</vt:lpstr>
      <vt:lpstr>Wingdings 3</vt:lpstr>
      <vt:lpstr>Tw Cen MT</vt:lpstr>
      <vt:lpstr>Arimo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Zakonodatelstvo-o-reklame-medicinskih-uslug.pptx</dc:title>
  <dc:creator>7890789</dc:creator>
  <cp:lastModifiedBy>Ольга Сергеевна Котляр</cp:lastModifiedBy>
  <cp:revision>12</cp:revision>
  <dcterms:created xsi:type="dcterms:W3CDTF">2006-08-16T00:00:00Z</dcterms:created>
  <dcterms:modified xsi:type="dcterms:W3CDTF">2025-08-10T15:17:22Z</dcterms:modified>
  <dc:identifier>DAGovZ-aXdQ</dc:identifier>
</cp:coreProperties>
</file>