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3" r:id="rId2"/>
  </p:sldMasterIdLst>
  <p:notesMasterIdLst>
    <p:notesMasterId r:id="rId12"/>
  </p:notesMasterIdLst>
  <p:sldIdLst>
    <p:sldId id="396" r:id="rId3"/>
    <p:sldId id="545" r:id="rId4"/>
    <p:sldId id="542" r:id="rId5"/>
    <p:sldId id="271" r:id="rId6"/>
    <p:sldId id="289" r:id="rId7"/>
    <p:sldId id="543" r:id="rId8"/>
    <p:sldId id="547" r:id="rId9"/>
    <p:sldId id="546" r:id="rId10"/>
    <p:sldId id="536" r:id="rId11"/>
  </p:sldIdLst>
  <p:sldSz cx="24387175" cy="13716000"/>
  <p:notesSz cx="6797675" cy="9926638"/>
  <p:embeddedFontLst>
    <p:embeddedFont>
      <p:font typeface="Bookman Old Style" panose="02050604050505020204" pitchFamily="18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Arimo" panose="020B060402020202020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7ADB97-6DBE-4AF1-A50E-29A37A6E1B2D}">
  <a:tblStyle styleId="{3D7ADB97-6DBE-4AF1-A50E-29A37A6E1B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 snapToGrid="0" showGuides="1">
      <p:cViewPr varScale="1">
        <p:scale>
          <a:sx n="57" d="100"/>
          <a:sy n="57" d="100"/>
        </p:scale>
        <p:origin x="396" y="42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330200"/>
            <a:ext cx="2900363" cy="163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374675" y="2067178"/>
            <a:ext cx="2997222" cy="19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1625911" cy="21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2120661" y="0"/>
            <a:ext cx="1625911" cy="21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4134502"/>
            <a:ext cx="1625911" cy="21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2120661" y="4134502"/>
            <a:ext cx="1625911" cy="21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 sz="600" smtClean="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ts val="1400"/>
              </a:pPr>
              <a:t>‹#›</a:t>
            </a:fld>
            <a:endParaRPr lang="en-US"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05363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71488" y="504825"/>
            <a:ext cx="2425700" cy="1363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ff2ae5a78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330200"/>
            <a:ext cx="2901950" cy="163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g2eff2ae5a78_0_245:notes"/>
          <p:cNvSpPr txBox="1">
            <a:spLocks noGrp="1"/>
          </p:cNvSpPr>
          <p:nvPr>
            <p:ph type="body" idx="1"/>
          </p:nvPr>
        </p:nvSpPr>
        <p:spPr>
          <a:xfrm>
            <a:off x="374675" y="2067178"/>
            <a:ext cx="2997251" cy="1958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8" name="Google Shape;208;g2eff2ae5a78_0_245:notes"/>
          <p:cNvSpPr txBox="1">
            <a:spLocks noGrp="1"/>
          </p:cNvSpPr>
          <p:nvPr>
            <p:ph type="sldNum" idx="12"/>
          </p:nvPr>
        </p:nvSpPr>
        <p:spPr>
          <a:xfrm>
            <a:off x="2120660" y="4134503"/>
            <a:ext cx="1625971" cy="21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9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460223457_0_88:notes"/>
          <p:cNvSpPr txBox="1">
            <a:spLocks noGrp="1"/>
          </p:cNvSpPr>
          <p:nvPr>
            <p:ph type="body" idx="1"/>
          </p:nvPr>
        </p:nvSpPr>
        <p:spPr>
          <a:xfrm>
            <a:off x="336894" y="1944525"/>
            <a:ext cx="2695152" cy="1591042"/>
          </a:xfrm>
          <a:prstGeom prst="rect">
            <a:avLst/>
          </a:prstGeom>
        </p:spPr>
        <p:txBody>
          <a:bodyPr spcFirstLastPara="1" wrap="square" lIns="40126" tIns="20058" rIns="40126" bIns="2005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59" name="Google Shape;159;g2d46022345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1488" y="504825"/>
            <a:ext cx="2425700" cy="136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78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ff2ae5a78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330200"/>
            <a:ext cx="2901950" cy="163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g2eff2ae5a78_0_245:notes"/>
          <p:cNvSpPr txBox="1">
            <a:spLocks noGrp="1"/>
          </p:cNvSpPr>
          <p:nvPr>
            <p:ph type="body" idx="1"/>
          </p:nvPr>
        </p:nvSpPr>
        <p:spPr>
          <a:xfrm>
            <a:off x="374675" y="2067178"/>
            <a:ext cx="2997251" cy="1958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8" name="Google Shape;208;g2eff2ae5a78_0_245:notes"/>
          <p:cNvSpPr txBox="1">
            <a:spLocks noGrp="1"/>
          </p:cNvSpPr>
          <p:nvPr>
            <p:ph type="sldNum" idx="12"/>
          </p:nvPr>
        </p:nvSpPr>
        <p:spPr>
          <a:xfrm>
            <a:off x="2120660" y="4134503"/>
            <a:ext cx="1625971" cy="21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31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ff2ae5a78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330200"/>
            <a:ext cx="2901950" cy="163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g2eff2ae5a78_0_245:notes"/>
          <p:cNvSpPr txBox="1">
            <a:spLocks noGrp="1"/>
          </p:cNvSpPr>
          <p:nvPr>
            <p:ph type="body" idx="1"/>
          </p:nvPr>
        </p:nvSpPr>
        <p:spPr>
          <a:xfrm>
            <a:off x="374675" y="2067178"/>
            <a:ext cx="2997251" cy="1958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8" name="Google Shape;208;g2eff2ae5a78_0_245:notes"/>
          <p:cNvSpPr txBox="1">
            <a:spLocks noGrp="1"/>
          </p:cNvSpPr>
          <p:nvPr>
            <p:ph type="sldNum" idx="12"/>
          </p:nvPr>
        </p:nvSpPr>
        <p:spPr>
          <a:xfrm>
            <a:off x="2120660" y="4134503"/>
            <a:ext cx="1625971" cy="21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00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460223457_0_88:notes"/>
          <p:cNvSpPr txBox="1">
            <a:spLocks noGrp="1"/>
          </p:cNvSpPr>
          <p:nvPr>
            <p:ph type="body" idx="1"/>
          </p:nvPr>
        </p:nvSpPr>
        <p:spPr>
          <a:xfrm>
            <a:off x="336894" y="1944525"/>
            <a:ext cx="2695152" cy="1591042"/>
          </a:xfrm>
          <a:prstGeom prst="rect">
            <a:avLst/>
          </a:prstGeom>
        </p:spPr>
        <p:txBody>
          <a:bodyPr spcFirstLastPara="1" wrap="square" lIns="40126" tIns="20058" rIns="40126" bIns="2005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59" name="Google Shape;159;g2d46022345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1488" y="504825"/>
            <a:ext cx="2425700" cy="136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6587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ff2ae5a78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330200"/>
            <a:ext cx="2901950" cy="163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g2eff2ae5a78_0_245:notes"/>
          <p:cNvSpPr txBox="1">
            <a:spLocks noGrp="1"/>
          </p:cNvSpPr>
          <p:nvPr>
            <p:ph type="body" idx="1"/>
          </p:nvPr>
        </p:nvSpPr>
        <p:spPr>
          <a:xfrm>
            <a:off x="374675" y="2067178"/>
            <a:ext cx="2997251" cy="1958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8" name="Google Shape;208;g2eff2ae5a78_0_245:notes"/>
          <p:cNvSpPr txBox="1">
            <a:spLocks noGrp="1"/>
          </p:cNvSpPr>
          <p:nvPr>
            <p:ph type="sldNum" idx="12"/>
          </p:nvPr>
        </p:nvSpPr>
        <p:spPr>
          <a:xfrm>
            <a:off x="2120660" y="4134503"/>
            <a:ext cx="1625971" cy="21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893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9" y="2244726"/>
            <a:ext cx="20729099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8" y="7204077"/>
            <a:ext cx="18290382" cy="3311524"/>
          </a:xfrm>
        </p:spPr>
        <p:txBody>
          <a:bodyPr/>
          <a:lstStyle>
            <a:lvl1pPr marL="0" indent="0" algn="ctr">
              <a:buNone/>
              <a:defRPr sz="4801"/>
            </a:lvl1pPr>
            <a:lvl2pPr marL="914407" indent="0" algn="ctr">
              <a:buNone/>
              <a:defRPr sz="4001"/>
            </a:lvl2pPr>
            <a:lvl3pPr marL="1828812" indent="0" algn="ctr">
              <a:buNone/>
              <a:defRPr sz="3600"/>
            </a:lvl3pPr>
            <a:lvl4pPr marL="2743219" indent="0" algn="ctr">
              <a:buNone/>
              <a:defRPr sz="3201"/>
            </a:lvl4pPr>
            <a:lvl5pPr marL="3657624" indent="0" algn="ctr">
              <a:buNone/>
              <a:defRPr sz="3201"/>
            </a:lvl5pPr>
            <a:lvl6pPr marL="4572030" indent="0" algn="ctr">
              <a:buNone/>
              <a:defRPr sz="3201"/>
            </a:lvl6pPr>
            <a:lvl7pPr marL="5486435" indent="0" algn="ctr">
              <a:buNone/>
              <a:defRPr sz="3201"/>
            </a:lvl7pPr>
            <a:lvl8pPr marL="6400842" indent="0" algn="ctr">
              <a:buNone/>
              <a:defRPr sz="3201"/>
            </a:lvl8pPr>
            <a:lvl9pPr marL="7315247" indent="0" algn="ctr">
              <a:buNone/>
              <a:defRPr sz="32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3442" y="12712703"/>
            <a:ext cx="5487115" cy="730251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46548" y="633608"/>
            <a:ext cx="2916969" cy="668435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909352" y="650949"/>
            <a:ext cx="1262467" cy="21469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65"/>
          </a:p>
        </p:txBody>
      </p:sp>
    </p:spTree>
    <p:extLst>
      <p:ext uri="{BB962C8B-B14F-4D97-AF65-F5344CB8AC3E}">
        <p14:creationId xmlns:p14="http://schemas.microsoft.com/office/powerpoint/2010/main" val="394320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1CC7-CE9E-4D42-8F21-DD49824F3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8" y="2244726"/>
            <a:ext cx="18290382" cy="4775200"/>
          </a:xfrm>
        </p:spPr>
        <p:txBody>
          <a:bodyPr anchor="b"/>
          <a:lstStyle>
            <a:lvl1pPr algn="ctr">
              <a:defRPr sz="954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26376C-74DA-4B09-A2FC-D4BA9E16F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8" y="7204077"/>
            <a:ext cx="18290382" cy="3311524"/>
          </a:xfrm>
        </p:spPr>
        <p:txBody>
          <a:bodyPr/>
          <a:lstStyle>
            <a:lvl1pPr marL="0" indent="0" algn="ctr">
              <a:buNone/>
              <a:defRPr sz="3819"/>
            </a:lvl1pPr>
            <a:lvl2pPr marL="727509" indent="0" algn="ctr">
              <a:buNone/>
              <a:defRPr sz="3182"/>
            </a:lvl2pPr>
            <a:lvl3pPr marL="1455020" indent="0" algn="ctr">
              <a:buNone/>
              <a:defRPr sz="2865"/>
            </a:lvl3pPr>
            <a:lvl4pPr marL="2182529" indent="0" algn="ctr">
              <a:buNone/>
              <a:defRPr sz="2546"/>
            </a:lvl4pPr>
            <a:lvl5pPr marL="2910040" indent="0" algn="ctr">
              <a:buNone/>
              <a:defRPr sz="2546"/>
            </a:lvl5pPr>
            <a:lvl6pPr marL="3637549" indent="0" algn="ctr">
              <a:buNone/>
              <a:defRPr sz="2546"/>
            </a:lvl6pPr>
            <a:lvl7pPr marL="4365058" indent="0" algn="ctr">
              <a:buNone/>
              <a:defRPr sz="2546"/>
            </a:lvl7pPr>
            <a:lvl8pPr marL="5092569" indent="0" algn="ctr">
              <a:buNone/>
              <a:defRPr sz="2546"/>
            </a:lvl8pPr>
            <a:lvl9pPr marL="5820078" indent="0" algn="ctr">
              <a:buNone/>
              <a:defRPr sz="2546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7096FD-326B-4BD2-BA1F-01A82043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149D-748D-4388-BFE7-8A13639A19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6ADF48-2727-446A-937C-4B7F2E89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EA73A3-9FC1-41B2-A971-6CD4C294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EADD-FAD7-46A0-ABF8-B053A9B5BC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1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625F83-B501-4AEB-A760-25EDCE7C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313338-9693-48B5-BDDA-E23A3ACA1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5645E3-E774-4B54-B934-D99B1016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149D-748D-4388-BFE7-8A13639A19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FBD6C0-30A2-44A8-B79C-417E6420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002FFE-8166-4192-B41F-77286484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EADD-FAD7-46A0-ABF8-B053A9B5BC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2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032319-F515-461A-9EB6-BA8F2982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9" cy="5705474"/>
          </a:xfrm>
        </p:spPr>
        <p:txBody>
          <a:bodyPr anchor="b"/>
          <a:lstStyle>
            <a:lvl1pPr>
              <a:defRPr sz="954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11482F-98A9-4929-9E5A-CE0BF75CB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917" y="9178928"/>
            <a:ext cx="21033939" cy="3000373"/>
          </a:xfrm>
        </p:spPr>
        <p:txBody>
          <a:bodyPr/>
          <a:lstStyle>
            <a:lvl1pPr marL="0" indent="0">
              <a:buNone/>
              <a:defRPr sz="3819">
                <a:solidFill>
                  <a:schemeClr val="tx1">
                    <a:tint val="75000"/>
                  </a:schemeClr>
                </a:solidFill>
              </a:defRPr>
            </a:lvl1pPr>
            <a:lvl2pPr marL="727509" indent="0">
              <a:buNone/>
              <a:defRPr sz="3182">
                <a:solidFill>
                  <a:schemeClr val="tx1">
                    <a:tint val="75000"/>
                  </a:schemeClr>
                </a:solidFill>
              </a:defRPr>
            </a:lvl2pPr>
            <a:lvl3pPr marL="1455020" indent="0">
              <a:buNone/>
              <a:defRPr sz="2865">
                <a:solidFill>
                  <a:schemeClr val="tx1">
                    <a:tint val="75000"/>
                  </a:schemeClr>
                </a:solidFill>
              </a:defRPr>
            </a:lvl3pPr>
            <a:lvl4pPr marL="2182529" indent="0">
              <a:buNone/>
              <a:defRPr sz="2546">
                <a:solidFill>
                  <a:schemeClr val="tx1">
                    <a:tint val="75000"/>
                  </a:schemeClr>
                </a:solidFill>
              </a:defRPr>
            </a:lvl4pPr>
            <a:lvl5pPr marL="2910040" indent="0">
              <a:buNone/>
              <a:defRPr sz="2546">
                <a:solidFill>
                  <a:schemeClr val="tx1">
                    <a:tint val="75000"/>
                  </a:schemeClr>
                </a:solidFill>
              </a:defRPr>
            </a:lvl5pPr>
            <a:lvl6pPr marL="3637549" indent="0">
              <a:buNone/>
              <a:defRPr sz="2546">
                <a:solidFill>
                  <a:schemeClr val="tx1">
                    <a:tint val="75000"/>
                  </a:schemeClr>
                </a:solidFill>
              </a:defRPr>
            </a:lvl6pPr>
            <a:lvl7pPr marL="4365058" indent="0">
              <a:buNone/>
              <a:defRPr sz="2546">
                <a:solidFill>
                  <a:schemeClr val="tx1">
                    <a:tint val="75000"/>
                  </a:schemeClr>
                </a:solidFill>
              </a:defRPr>
            </a:lvl7pPr>
            <a:lvl8pPr marL="5092569" indent="0">
              <a:buNone/>
              <a:defRPr sz="2546">
                <a:solidFill>
                  <a:schemeClr val="tx1">
                    <a:tint val="75000"/>
                  </a:schemeClr>
                </a:solidFill>
              </a:defRPr>
            </a:lvl8pPr>
            <a:lvl9pPr marL="5820078" indent="0">
              <a:buNone/>
              <a:defRPr sz="25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43765D-798B-41C4-92A9-DD750737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149D-748D-4388-BFE7-8A13639A19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CBA423-B187-4F63-923E-4C4C67DB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20ACB5-DAD2-42D4-B9B8-2D2C3B45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EADD-FAD7-46A0-ABF8-B053A9B5BC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4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B6201E-AB00-4FB1-A76B-FCC997A1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AE2F0D-24E6-4A0D-86CE-F9D5C6411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619" y="3651251"/>
            <a:ext cx="10364550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87A64E9-E61D-47B3-BD93-E3A2EC35C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6008" y="3651251"/>
            <a:ext cx="10364550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0769A55-7281-434C-88A4-6ECC8667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149D-748D-4388-BFE7-8A13639A19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975B850-D16D-4FAC-A624-049D184C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22C252-E7BF-4067-836D-E13EAD8D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EADD-FAD7-46A0-ABF8-B053A9B5BC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7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97DD11-68D8-489B-9A5E-13E55C12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730251"/>
            <a:ext cx="21033939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67AA61-8974-41BF-905F-9DC2E26E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795" y="3362326"/>
            <a:ext cx="10316918" cy="1647823"/>
          </a:xfrm>
        </p:spPr>
        <p:txBody>
          <a:bodyPr anchor="b"/>
          <a:lstStyle>
            <a:lvl1pPr marL="0" indent="0">
              <a:buNone/>
              <a:defRPr sz="3819" b="1"/>
            </a:lvl1pPr>
            <a:lvl2pPr marL="727509" indent="0">
              <a:buNone/>
              <a:defRPr sz="3182" b="1"/>
            </a:lvl2pPr>
            <a:lvl3pPr marL="1455020" indent="0">
              <a:buNone/>
              <a:defRPr sz="2865" b="1"/>
            </a:lvl3pPr>
            <a:lvl4pPr marL="2182529" indent="0">
              <a:buNone/>
              <a:defRPr sz="2546" b="1"/>
            </a:lvl4pPr>
            <a:lvl5pPr marL="2910040" indent="0">
              <a:buNone/>
              <a:defRPr sz="2546" b="1"/>
            </a:lvl5pPr>
            <a:lvl6pPr marL="3637549" indent="0">
              <a:buNone/>
              <a:defRPr sz="2546" b="1"/>
            </a:lvl6pPr>
            <a:lvl7pPr marL="4365058" indent="0">
              <a:buNone/>
              <a:defRPr sz="2546" b="1"/>
            </a:lvl7pPr>
            <a:lvl8pPr marL="5092569" indent="0">
              <a:buNone/>
              <a:defRPr sz="2546" b="1"/>
            </a:lvl8pPr>
            <a:lvl9pPr marL="5820078" indent="0">
              <a:buNone/>
              <a:defRPr sz="254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11EED5-C155-4BFA-9077-053AA5CAD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795" y="5010150"/>
            <a:ext cx="10316918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C4580F9-AB5C-443D-823F-9D917391F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6008" y="3362326"/>
            <a:ext cx="10367725" cy="1647823"/>
          </a:xfrm>
        </p:spPr>
        <p:txBody>
          <a:bodyPr anchor="b"/>
          <a:lstStyle>
            <a:lvl1pPr marL="0" indent="0">
              <a:buNone/>
              <a:defRPr sz="3819" b="1"/>
            </a:lvl1pPr>
            <a:lvl2pPr marL="727509" indent="0">
              <a:buNone/>
              <a:defRPr sz="3182" b="1"/>
            </a:lvl2pPr>
            <a:lvl3pPr marL="1455020" indent="0">
              <a:buNone/>
              <a:defRPr sz="2865" b="1"/>
            </a:lvl3pPr>
            <a:lvl4pPr marL="2182529" indent="0">
              <a:buNone/>
              <a:defRPr sz="2546" b="1"/>
            </a:lvl4pPr>
            <a:lvl5pPr marL="2910040" indent="0">
              <a:buNone/>
              <a:defRPr sz="2546" b="1"/>
            </a:lvl5pPr>
            <a:lvl6pPr marL="3637549" indent="0">
              <a:buNone/>
              <a:defRPr sz="2546" b="1"/>
            </a:lvl6pPr>
            <a:lvl7pPr marL="4365058" indent="0">
              <a:buNone/>
              <a:defRPr sz="2546" b="1"/>
            </a:lvl7pPr>
            <a:lvl8pPr marL="5092569" indent="0">
              <a:buNone/>
              <a:defRPr sz="2546" b="1"/>
            </a:lvl8pPr>
            <a:lvl9pPr marL="5820078" indent="0">
              <a:buNone/>
              <a:defRPr sz="254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A2EE026-6505-47FF-89D5-1E022E35C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6008" y="5010150"/>
            <a:ext cx="10367725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CB724CE-B2AE-44F2-9B5E-73204F5E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149D-748D-4388-BFE7-8A13639A19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23F7301-BD1A-4226-8F55-907EF504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1E48CB1-37B6-444B-A737-FE73040F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EADD-FAD7-46A0-ABF8-B053A9B5BC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54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F642FB-60FB-4C4B-978D-BCB67A3D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B47C894-D9B2-4925-899E-D04669B0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149D-748D-4388-BFE7-8A13639A19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23714E7-7D9D-45C0-9C76-A3BDEB31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2B3FC88-E9D3-4658-8B9D-843B911F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EADD-FAD7-46A0-ABF8-B053A9B5BC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2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35F1B0F-5EDA-4EC8-92CD-E33C36CD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149D-748D-4388-BFE7-8A13639A19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25A7387-C84E-449D-BD30-6D90773C0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0772B9D-0938-44CB-961C-FFF32E86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EADD-FAD7-46A0-ABF8-B053A9B5BC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80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DE842A-1202-487A-A7CB-CF1B2FFC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5" y="914399"/>
            <a:ext cx="7865499" cy="3200400"/>
          </a:xfrm>
        </p:spPr>
        <p:txBody>
          <a:bodyPr anchor="b"/>
          <a:lstStyle>
            <a:lvl1pPr>
              <a:defRPr sz="509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6085D6-2254-4384-9454-40A651A5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725" y="1974852"/>
            <a:ext cx="12346007" cy="9747250"/>
          </a:xfrm>
        </p:spPr>
        <p:txBody>
          <a:bodyPr/>
          <a:lstStyle>
            <a:lvl1pPr>
              <a:defRPr sz="5091"/>
            </a:lvl1pPr>
            <a:lvl2pPr>
              <a:defRPr sz="4456"/>
            </a:lvl2pPr>
            <a:lvl3pPr>
              <a:defRPr sz="3819"/>
            </a:lvl3pPr>
            <a:lvl4pPr>
              <a:defRPr sz="3182"/>
            </a:lvl4pPr>
            <a:lvl5pPr>
              <a:defRPr sz="3182"/>
            </a:lvl5pPr>
            <a:lvl6pPr>
              <a:defRPr sz="3182"/>
            </a:lvl6pPr>
            <a:lvl7pPr>
              <a:defRPr sz="3182"/>
            </a:lvl7pPr>
            <a:lvl8pPr>
              <a:defRPr sz="3182"/>
            </a:lvl8pPr>
            <a:lvl9pPr>
              <a:defRPr sz="318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07F782-5C72-4A45-A545-4FD031581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5" y="4114799"/>
            <a:ext cx="7865499" cy="7623176"/>
          </a:xfrm>
        </p:spPr>
        <p:txBody>
          <a:bodyPr/>
          <a:lstStyle>
            <a:lvl1pPr marL="0" indent="0">
              <a:buNone/>
              <a:defRPr sz="2546"/>
            </a:lvl1pPr>
            <a:lvl2pPr marL="727509" indent="0">
              <a:buNone/>
              <a:defRPr sz="2228"/>
            </a:lvl2pPr>
            <a:lvl3pPr marL="1455020" indent="0">
              <a:buNone/>
              <a:defRPr sz="1909"/>
            </a:lvl3pPr>
            <a:lvl4pPr marL="2182529" indent="0">
              <a:buNone/>
              <a:defRPr sz="1591"/>
            </a:lvl4pPr>
            <a:lvl5pPr marL="2910040" indent="0">
              <a:buNone/>
              <a:defRPr sz="1591"/>
            </a:lvl5pPr>
            <a:lvl6pPr marL="3637549" indent="0">
              <a:buNone/>
              <a:defRPr sz="1591"/>
            </a:lvl6pPr>
            <a:lvl7pPr marL="4365058" indent="0">
              <a:buNone/>
              <a:defRPr sz="1591"/>
            </a:lvl7pPr>
            <a:lvl8pPr marL="5092569" indent="0">
              <a:buNone/>
              <a:defRPr sz="1591"/>
            </a:lvl8pPr>
            <a:lvl9pPr marL="5820078" indent="0">
              <a:buNone/>
              <a:defRPr sz="159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ABDD9D-1A95-4CB8-93AC-B2DCE293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149D-748D-4388-BFE7-8A13639A19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7C3EDB-485A-4CD7-BA6E-9F6171EA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1B3202-6511-459B-BB41-CBD1872F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EADD-FAD7-46A0-ABF8-B053A9B5BC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77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D45C8-1770-435C-AC79-2EE7FB0C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5" y="914399"/>
            <a:ext cx="7865499" cy="3200400"/>
          </a:xfrm>
        </p:spPr>
        <p:txBody>
          <a:bodyPr anchor="b"/>
          <a:lstStyle>
            <a:lvl1pPr>
              <a:defRPr sz="509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0BF9675-0303-4FEA-84ED-53CFFA811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725" y="1974852"/>
            <a:ext cx="12346007" cy="9747250"/>
          </a:xfrm>
        </p:spPr>
        <p:txBody>
          <a:bodyPr/>
          <a:lstStyle>
            <a:lvl1pPr marL="0" indent="0">
              <a:buNone/>
              <a:defRPr sz="5091"/>
            </a:lvl1pPr>
            <a:lvl2pPr marL="727509" indent="0">
              <a:buNone/>
              <a:defRPr sz="4456"/>
            </a:lvl2pPr>
            <a:lvl3pPr marL="1455020" indent="0">
              <a:buNone/>
              <a:defRPr sz="3819"/>
            </a:lvl3pPr>
            <a:lvl4pPr marL="2182529" indent="0">
              <a:buNone/>
              <a:defRPr sz="3182"/>
            </a:lvl4pPr>
            <a:lvl5pPr marL="2910040" indent="0">
              <a:buNone/>
              <a:defRPr sz="3182"/>
            </a:lvl5pPr>
            <a:lvl6pPr marL="3637549" indent="0">
              <a:buNone/>
              <a:defRPr sz="3182"/>
            </a:lvl6pPr>
            <a:lvl7pPr marL="4365058" indent="0">
              <a:buNone/>
              <a:defRPr sz="3182"/>
            </a:lvl7pPr>
            <a:lvl8pPr marL="5092569" indent="0">
              <a:buNone/>
              <a:defRPr sz="3182"/>
            </a:lvl8pPr>
            <a:lvl9pPr marL="5820078" indent="0">
              <a:buNone/>
              <a:defRPr sz="3182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F9A9B3D-2DE8-44C2-8F02-697282B4F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5" y="4114799"/>
            <a:ext cx="7865499" cy="7623176"/>
          </a:xfrm>
        </p:spPr>
        <p:txBody>
          <a:bodyPr/>
          <a:lstStyle>
            <a:lvl1pPr marL="0" indent="0">
              <a:buNone/>
              <a:defRPr sz="2546"/>
            </a:lvl1pPr>
            <a:lvl2pPr marL="727509" indent="0">
              <a:buNone/>
              <a:defRPr sz="2228"/>
            </a:lvl2pPr>
            <a:lvl3pPr marL="1455020" indent="0">
              <a:buNone/>
              <a:defRPr sz="1909"/>
            </a:lvl3pPr>
            <a:lvl4pPr marL="2182529" indent="0">
              <a:buNone/>
              <a:defRPr sz="1591"/>
            </a:lvl4pPr>
            <a:lvl5pPr marL="2910040" indent="0">
              <a:buNone/>
              <a:defRPr sz="1591"/>
            </a:lvl5pPr>
            <a:lvl6pPr marL="3637549" indent="0">
              <a:buNone/>
              <a:defRPr sz="1591"/>
            </a:lvl6pPr>
            <a:lvl7pPr marL="4365058" indent="0">
              <a:buNone/>
              <a:defRPr sz="1591"/>
            </a:lvl7pPr>
            <a:lvl8pPr marL="5092569" indent="0">
              <a:buNone/>
              <a:defRPr sz="1591"/>
            </a:lvl8pPr>
            <a:lvl9pPr marL="5820078" indent="0">
              <a:buNone/>
              <a:defRPr sz="159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1A80B3-0F1E-428F-8437-F0AB9B4D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149D-748D-4388-BFE7-8A13639A19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473047-F8F8-40DC-910F-10C64DB0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705F30-85FD-4C15-9CF6-C12842E1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EADD-FAD7-46A0-ABF8-B053A9B5BC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8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19320" y="547200"/>
            <a:ext cx="2194776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219320" y="3209400"/>
            <a:ext cx="21947760" cy="795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38379C-2663-458C-A91A-92DBD31DE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B49C65-309E-4967-8DBC-93E3BCE6E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15AF3A-2ECD-4256-8FA9-715FA561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149D-748D-4388-BFE7-8A13639A19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ABB078-E6F9-4080-895E-22C5716B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19CABA-D539-4A25-937E-7ACAA175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EADD-FAD7-46A0-ABF8-B053A9B5BC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95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1C4A16F-64DC-4DB7-8C25-F6BAD0415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073" y="730251"/>
            <a:ext cx="5258484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0F58944-63B4-4066-8B6B-77D748CEA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619" y="730251"/>
            <a:ext cx="15470614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E7D771-11D7-4AFA-891D-DD3A139F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149D-748D-4388-BFE7-8A13639A19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5D4BE8-5DC0-4165-A21A-CE4CC261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EEE09C-44C7-42E7-BCB2-479CDEB6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EADD-FAD7-46A0-ABF8-B053A9B5BC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5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219320" y="547200"/>
            <a:ext cx="2194776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219320" y="3209400"/>
            <a:ext cx="10710360" cy="795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12465720" y="3209400"/>
            <a:ext cx="10710360" cy="795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219320" y="547200"/>
            <a:ext cx="2194776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1219320" y="547200"/>
            <a:ext cx="21947760" cy="106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219320" y="547200"/>
            <a:ext cx="2194776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219320" y="3209400"/>
            <a:ext cx="1071036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12465720" y="3209400"/>
            <a:ext cx="10710360" cy="795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3"/>
          </p:nvPr>
        </p:nvSpPr>
        <p:spPr>
          <a:xfrm>
            <a:off x="1219320" y="7364520"/>
            <a:ext cx="1071036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1219320" y="547200"/>
            <a:ext cx="2194776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219320" y="3209400"/>
            <a:ext cx="10710360" cy="795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12465720" y="3209400"/>
            <a:ext cx="1071036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3"/>
          </p:nvPr>
        </p:nvSpPr>
        <p:spPr>
          <a:xfrm>
            <a:off x="12465720" y="7364520"/>
            <a:ext cx="1071036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1219320" y="547200"/>
            <a:ext cx="2194776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1219320" y="3209400"/>
            <a:ext cx="1071036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12465720" y="3209400"/>
            <a:ext cx="1071036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3"/>
          </p:nvPr>
        </p:nvSpPr>
        <p:spPr>
          <a:xfrm>
            <a:off x="1219320" y="7364520"/>
            <a:ext cx="2194776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1219320" y="547200"/>
            <a:ext cx="2194776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1219320" y="3209400"/>
            <a:ext cx="2194776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1219320" y="7364520"/>
            <a:ext cx="2194776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19320" y="547200"/>
            <a:ext cx="2194776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219320" y="3209400"/>
            <a:ext cx="21947760" cy="795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A55D1C-AC26-4D69-A80F-6985C16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9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CCE531-79FB-4AC1-98F1-99568A65C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619" y="3651251"/>
            <a:ext cx="21033939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3EE19C-456D-4BC2-8D78-996316340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5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5020">
              <a:buClrTx/>
            </a:pPr>
            <a:fld id="{A56E149D-748D-4388-BFE7-8A13639A1947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455020">
                <a:buClrTx/>
              </a:pPr>
              <a:t>11.02.2025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6D707F-1B15-4D64-AA1F-6332620E8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253" y="12712701"/>
            <a:ext cx="8230672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5020">
              <a:buClrTx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C57AB3-866A-4187-99E1-821E69206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3442" y="12712701"/>
            <a:ext cx="5487115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5020">
              <a:buClrTx/>
            </a:pPr>
            <a:fld id="{B672EADD-FAD7-46A0-ABF8-B053A9B5BCF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455020">
                <a:buClrTx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30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1455020" rtl="0" eaLnBrk="1" latinLnBrk="0" hangingPunct="1">
        <a:lnSpc>
          <a:spcPct val="90000"/>
        </a:lnSpc>
        <a:spcBef>
          <a:spcPct val="0"/>
        </a:spcBef>
        <a:buNone/>
        <a:defRPr sz="70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755" indent="-363755" algn="l" defTabSz="1455020" rtl="0" eaLnBrk="1" latinLnBrk="0" hangingPunct="1">
        <a:lnSpc>
          <a:spcPct val="90000"/>
        </a:lnSpc>
        <a:spcBef>
          <a:spcPts val="1591"/>
        </a:spcBef>
        <a:buFont typeface="Arial" panose="020B0604020202020204" pitchFamily="34" charset="0"/>
        <a:buChar char="•"/>
        <a:defRPr sz="4456" kern="1200">
          <a:solidFill>
            <a:schemeClr val="tx1"/>
          </a:solidFill>
          <a:latin typeface="+mn-lt"/>
          <a:ea typeface="+mn-ea"/>
          <a:cs typeface="+mn-cs"/>
        </a:defRPr>
      </a:lvl1pPr>
      <a:lvl2pPr marL="1091265" indent="-363755" algn="l" defTabSz="1455020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3819" kern="1200">
          <a:solidFill>
            <a:schemeClr val="tx1"/>
          </a:solidFill>
          <a:latin typeface="+mn-lt"/>
          <a:ea typeface="+mn-ea"/>
          <a:cs typeface="+mn-cs"/>
        </a:defRPr>
      </a:lvl2pPr>
      <a:lvl3pPr marL="1818775" indent="-363755" algn="l" defTabSz="1455020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3182" kern="1200">
          <a:solidFill>
            <a:schemeClr val="tx1"/>
          </a:solidFill>
          <a:latin typeface="+mn-lt"/>
          <a:ea typeface="+mn-ea"/>
          <a:cs typeface="+mn-cs"/>
        </a:defRPr>
      </a:lvl3pPr>
      <a:lvl4pPr marL="2546284" indent="-363755" algn="l" defTabSz="1455020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865" kern="1200">
          <a:solidFill>
            <a:schemeClr val="tx1"/>
          </a:solidFill>
          <a:latin typeface="+mn-lt"/>
          <a:ea typeface="+mn-ea"/>
          <a:cs typeface="+mn-cs"/>
        </a:defRPr>
      </a:lvl4pPr>
      <a:lvl5pPr marL="3273794" indent="-363755" algn="l" defTabSz="1455020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865" kern="1200">
          <a:solidFill>
            <a:schemeClr val="tx1"/>
          </a:solidFill>
          <a:latin typeface="+mn-lt"/>
          <a:ea typeface="+mn-ea"/>
          <a:cs typeface="+mn-cs"/>
        </a:defRPr>
      </a:lvl5pPr>
      <a:lvl6pPr marL="4001304" indent="-363755" algn="l" defTabSz="1455020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865" kern="1200">
          <a:solidFill>
            <a:schemeClr val="tx1"/>
          </a:solidFill>
          <a:latin typeface="+mn-lt"/>
          <a:ea typeface="+mn-ea"/>
          <a:cs typeface="+mn-cs"/>
        </a:defRPr>
      </a:lvl6pPr>
      <a:lvl7pPr marL="4728814" indent="-363755" algn="l" defTabSz="1455020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865" kern="1200">
          <a:solidFill>
            <a:schemeClr val="tx1"/>
          </a:solidFill>
          <a:latin typeface="+mn-lt"/>
          <a:ea typeface="+mn-ea"/>
          <a:cs typeface="+mn-cs"/>
        </a:defRPr>
      </a:lvl7pPr>
      <a:lvl8pPr marL="5456324" indent="-363755" algn="l" defTabSz="1455020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865" kern="1200">
          <a:solidFill>
            <a:schemeClr val="tx1"/>
          </a:solidFill>
          <a:latin typeface="+mn-lt"/>
          <a:ea typeface="+mn-ea"/>
          <a:cs typeface="+mn-cs"/>
        </a:defRPr>
      </a:lvl8pPr>
      <a:lvl9pPr marL="6183833" indent="-363755" algn="l" defTabSz="1455020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55020" rtl="0" eaLnBrk="1" latinLnBrk="0" hangingPunct="1">
        <a:defRPr sz="2865" kern="1200">
          <a:solidFill>
            <a:schemeClr val="tx1"/>
          </a:solidFill>
          <a:latin typeface="+mn-lt"/>
          <a:ea typeface="+mn-ea"/>
          <a:cs typeface="+mn-cs"/>
        </a:defRPr>
      </a:lvl1pPr>
      <a:lvl2pPr marL="727509" algn="l" defTabSz="1455020" rtl="0" eaLnBrk="1" latinLnBrk="0" hangingPunct="1">
        <a:defRPr sz="2865" kern="1200">
          <a:solidFill>
            <a:schemeClr val="tx1"/>
          </a:solidFill>
          <a:latin typeface="+mn-lt"/>
          <a:ea typeface="+mn-ea"/>
          <a:cs typeface="+mn-cs"/>
        </a:defRPr>
      </a:lvl2pPr>
      <a:lvl3pPr marL="1455020" algn="l" defTabSz="1455020" rtl="0" eaLnBrk="1" latinLnBrk="0" hangingPunct="1">
        <a:defRPr sz="2865" kern="1200">
          <a:solidFill>
            <a:schemeClr val="tx1"/>
          </a:solidFill>
          <a:latin typeface="+mn-lt"/>
          <a:ea typeface="+mn-ea"/>
          <a:cs typeface="+mn-cs"/>
        </a:defRPr>
      </a:lvl3pPr>
      <a:lvl4pPr marL="2182529" algn="l" defTabSz="1455020" rtl="0" eaLnBrk="1" latinLnBrk="0" hangingPunct="1">
        <a:defRPr sz="2865" kern="1200">
          <a:solidFill>
            <a:schemeClr val="tx1"/>
          </a:solidFill>
          <a:latin typeface="+mn-lt"/>
          <a:ea typeface="+mn-ea"/>
          <a:cs typeface="+mn-cs"/>
        </a:defRPr>
      </a:lvl4pPr>
      <a:lvl5pPr marL="2910040" algn="l" defTabSz="1455020" rtl="0" eaLnBrk="1" latinLnBrk="0" hangingPunct="1">
        <a:defRPr sz="2865" kern="1200">
          <a:solidFill>
            <a:schemeClr val="tx1"/>
          </a:solidFill>
          <a:latin typeface="+mn-lt"/>
          <a:ea typeface="+mn-ea"/>
          <a:cs typeface="+mn-cs"/>
        </a:defRPr>
      </a:lvl5pPr>
      <a:lvl6pPr marL="3637549" algn="l" defTabSz="1455020" rtl="0" eaLnBrk="1" latinLnBrk="0" hangingPunct="1">
        <a:defRPr sz="2865" kern="1200">
          <a:solidFill>
            <a:schemeClr val="tx1"/>
          </a:solidFill>
          <a:latin typeface="+mn-lt"/>
          <a:ea typeface="+mn-ea"/>
          <a:cs typeface="+mn-cs"/>
        </a:defRPr>
      </a:lvl6pPr>
      <a:lvl7pPr marL="4365058" algn="l" defTabSz="1455020" rtl="0" eaLnBrk="1" latinLnBrk="0" hangingPunct="1">
        <a:defRPr sz="2865" kern="1200">
          <a:solidFill>
            <a:schemeClr val="tx1"/>
          </a:solidFill>
          <a:latin typeface="+mn-lt"/>
          <a:ea typeface="+mn-ea"/>
          <a:cs typeface="+mn-cs"/>
        </a:defRPr>
      </a:lvl7pPr>
      <a:lvl8pPr marL="5092569" algn="l" defTabSz="1455020" rtl="0" eaLnBrk="1" latinLnBrk="0" hangingPunct="1">
        <a:defRPr sz="2865" kern="1200">
          <a:solidFill>
            <a:schemeClr val="tx1"/>
          </a:solidFill>
          <a:latin typeface="+mn-lt"/>
          <a:ea typeface="+mn-ea"/>
          <a:cs typeface="+mn-cs"/>
        </a:defRPr>
      </a:lvl8pPr>
      <a:lvl9pPr marL="5820078" algn="l" defTabSz="1455020" rtl="0" eaLnBrk="1" latinLnBrk="0" hangingPunct="1">
        <a:defRPr sz="2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3.emf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mcpk@rmc25.r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12396911" y="0"/>
            <a:ext cx="12056741" cy="11321470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1411034" y="10453727"/>
            <a:ext cx="8762947" cy="8762947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  <a:defRPr/>
            </a:pPr>
            <a:endParaRPr lang="ru-RU" sz="2865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Арка 20"/>
          <p:cNvSpPr/>
          <p:nvPr/>
        </p:nvSpPr>
        <p:spPr>
          <a:xfrm rot="2108252">
            <a:off x="10452280" y="-2374935"/>
            <a:ext cx="4487743" cy="4015294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  <a:defRPr/>
            </a:pPr>
            <a:endParaRPr lang="ru-RU" sz="2865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19908924" y="11518543"/>
            <a:ext cx="3363907" cy="33629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13503" y="918911"/>
            <a:ext cx="1475239" cy="396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buClrTx/>
              <a:defRPr/>
            </a:pPr>
            <a:endParaRPr lang="ru-RU" sz="3266" kern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21934" y="12770354"/>
            <a:ext cx="1161186" cy="859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4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76631" y="6522951"/>
            <a:ext cx="274434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976631" y="6522951"/>
            <a:ext cx="274434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26328" y="4943832"/>
            <a:ext cx="17082596" cy="3180614"/>
          </a:xfrm>
          <a:prstGeom prst="rect">
            <a:avLst/>
          </a:prstGeom>
          <a:solidFill>
            <a:srgbClr val="C59368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6532" b="1" dirty="0" smtClean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образовательной деятельности и детского отдыха»</a:t>
            </a:r>
            <a:endParaRPr lang="ru-RU" sz="6532" b="1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177"/>
              </a:spcBef>
              <a:spcAft>
                <a:spcPts val="2177"/>
              </a:spcAft>
            </a:pPr>
            <a:r>
              <a:rPr lang="ru-RU" sz="3447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инноваций социальной сферы Приморского края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396911" y="10627676"/>
            <a:ext cx="9695098" cy="12649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4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  <a:r>
              <a:rPr lang="ru-RU" sz="25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инноваций </a:t>
            </a:r>
          </a:p>
          <a:p>
            <a:r>
              <a:rPr lang="ru-RU" sz="25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сферы Приморского края</a:t>
            </a:r>
          </a:p>
          <a:p>
            <a:r>
              <a:rPr lang="ru-RU" sz="2540" i="1" dirty="0" smtClean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Георгиева Анна Александровна</a:t>
            </a:r>
            <a:endParaRPr lang="ru-RU" sz="2540" i="1" dirty="0">
              <a:solidFill>
                <a:srgbClr val="ED53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0666D94-7AFB-4CC2-9AAD-7F8D26BD57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456" y="1823362"/>
            <a:ext cx="6118078" cy="1437459"/>
          </a:xfrm>
          <a:prstGeom prst="rect">
            <a:avLst/>
          </a:prstGeom>
        </p:spPr>
      </p:pic>
      <p:pic>
        <p:nvPicPr>
          <p:cNvPr id="27" name="Google Shape;70;p14" descr=" ">
            <a:extLst>
              <a:ext uri="{FF2B5EF4-FFF2-40B4-BE49-F238E27FC236}">
                <a16:creationId xmlns:a16="http://schemas.microsoft.com/office/drawing/2014/main" xmlns="" id="{328C7ED9-708A-41E1-9B56-BB54E23ACE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279" y="984174"/>
            <a:ext cx="1046160" cy="1296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71;p14">
            <a:extLst>
              <a:ext uri="{FF2B5EF4-FFF2-40B4-BE49-F238E27FC236}">
                <a16:creationId xmlns:a16="http://schemas.microsoft.com/office/drawing/2014/main" xmlns="" id="{2D3B4D19-7FA7-46D1-A067-DADF50F10A49}"/>
              </a:ext>
            </a:extLst>
          </p:cNvPr>
          <p:cNvSpPr/>
          <p:nvPr/>
        </p:nvSpPr>
        <p:spPr>
          <a:xfrm>
            <a:off x="1884729" y="1030547"/>
            <a:ext cx="3934500" cy="1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экономического развития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Приморского края</a:t>
            </a:r>
            <a:endParaRPr sz="2400" b="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5A8896F-67A2-451B-B159-7660A3429824}"/>
              </a:ext>
            </a:extLst>
          </p:cNvPr>
          <p:cNvSpPr/>
          <p:nvPr/>
        </p:nvSpPr>
        <p:spPr>
          <a:xfrm>
            <a:off x="20508527" y="309306"/>
            <a:ext cx="3397369" cy="1264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322DF8B-54B9-4FB3-8B97-FEC3E94BA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95899" y="767054"/>
            <a:ext cx="2548850" cy="9519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7DC0E19-96D4-4A98-AC04-4D35CCC7E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73074" y="1927728"/>
            <a:ext cx="14097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0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801" y="398273"/>
            <a:ext cx="17643384" cy="1583071"/>
          </a:xfrm>
          <a:prstGeom prst="rect">
            <a:avLst/>
          </a:prstGeom>
        </p:spPr>
        <p:txBody>
          <a:bodyPr vert="horz" wrap="square" lIns="0" tIns="16075" rIns="0" bIns="0" rtlCol="0" anchor="ctr">
            <a:spAutoFit/>
          </a:bodyPr>
          <a:lstStyle/>
          <a:p>
            <a:pPr marL="16077" algn="ctr">
              <a:lnSpc>
                <a:spcPct val="100000"/>
              </a:lnSpc>
              <a:spcBef>
                <a:spcPts val="127"/>
              </a:spcBef>
            </a:pPr>
            <a:r>
              <a:rPr lang="ru-RU" sz="5091" b="1" spc="-7" dirty="0">
                <a:solidFill>
                  <a:srgbClr val="ED5338"/>
                </a:solidFill>
                <a:latin typeface="Bookman Old Style" panose="02050604050505020204" pitchFamily="18" charset="0"/>
                <a:cs typeface="Tahoma"/>
              </a:rPr>
              <a:t>Региональные меры поддержки </a:t>
            </a:r>
            <a:br>
              <a:rPr lang="ru-RU" sz="5091" b="1" spc="-7" dirty="0">
                <a:solidFill>
                  <a:srgbClr val="ED5338"/>
                </a:solidFill>
                <a:latin typeface="Bookman Old Style" panose="02050604050505020204" pitchFamily="18" charset="0"/>
                <a:cs typeface="Tahoma"/>
              </a:rPr>
            </a:br>
            <a:r>
              <a:rPr sz="5091" b="1" spc="-7" dirty="0" err="1">
                <a:solidFill>
                  <a:srgbClr val="ED5338"/>
                </a:solidFill>
                <a:latin typeface="Bookman Old Style" panose="02050604050505020204" pitchFamily="18" charset="0"/>
                <a:cs typeface="Tahoma"/>
              </a:rPr>
              <a:t>социальны</a:t>
            </a:r>
            <a:r>
              <a:rPr lang="ru-RU" sz="5091" b="1" spc="-7" dirty="0">
                <a:solidFill>
                  <a:srgbClr val="ED5338"/>
                </a:solidFill>
                <a:latin typeface="Bookman Old Style" panose="02050604050505020204" pitchFamily="18" charset="0"/>
                <a:cs typeface="Tahoma"/>
              </a:rPr>
              <a:t>х</a:t>
            </a:r>
            <a:r>
              <a:rPr sz="5091" b="1" spc="-7" dirty="0">
                <a:solidFill>
                  <a:srgbClr val="ED5338"/>
                </a:solidFill>
                <a:latin typeface="Bookman Old Style" panose="02050604050505020204" pitchFamily="18" charset="0"/>
                <a:cs typeface="Tahoma"/>
              </a:rPr>
              <a:t> </a:t>
            </a:r>
            <a:r>
              <a:rPr sz="5091" b="1" spc="-7" dirty="0" err="1">
                <a:solidFill>
                  <a:srgbClr val="ED5338"/>
                </a:solidFill>
                <a:latin typeface="Bookman Old Style" panose="02050604050505020204" pitchFamily="18" charset="0"/>
                <a:cs typeface="Tahoma"/>
              </a:rPr>
              <a:t>предпринимател</a:t>
            </a:r>
            <a:r>
              <a:rPr lang="ru-RU" sz="5091" b="1" spc="-7" dirty="0">
                <a:solidFill>
                  <a:srgbClr val="ED5338"/>
                </a:solidFill>
                <a:latin typeface="Bookman Old Style" panose="02050604050505020204" pitchFamily="18" charset="0"/>
                <a:cs typeface="Tahoma"/>
              </a:rPr>
              <a:t>ей</a:t>
            </a:r>
            <a:r>
              <a:rPr sz="5091" b="1" spc="-7" dirty="0">
                <a:solidFill>
                  <a:srgbClr val="ED5338"/>
                </a:solidFill>
                <a:latin typeface="Bookman Old Style" panose="02050604050505020204" pitchFamily="18" charset="0"/>
                <a:cs typeface="Tahoma"/>
              </a:rPr>
              <a:t>:</a:t>
            </a:r>
          </a:p>
        </p:txBody>
      </p:sp>
      <p:sp>
        <p:nvSpPr>
          <p:cNvPr id="3" name="object 3"/>
          <p:cNvSpPr/>
          <p:nvPr/>
        </p:nvSpPr>
        <p:spPr>
          <a:xfrm flipH="1">
            <a:off x="799505" y="2452193"/>
            <a:ext cx="82951" cy="10167498"/>
          </a:xfrm>
          <a:custGeom>
            <a:avLst/>
            <a:gdLst/>
            <a:ahLst/>
            <a:cxnLst/>
            <a:rect l="l" t="t" r="r" b="b"/>
            <a:pathLst>
              <a:path h="5869940">
                <a:moveTo>
                  <a:pt x="0" y="0"/>
                </a:moveTo>
                <a:lnTo>
                  <a:pt x="0" y="5869787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defTabSz="659997">
              <a:buClrTx/>
            </a:pPr>
            <a:endParaRPr sz="2279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2964" y="2452193"/>
            <a:ext cx="20785972" cy="10266645"/>
          </a:xfrm>
          <a:prstGeom prst="rect">
            <a:avLst/>
          </a:prstGeom>
        </p:spPr>
        <p:txBody>
          <a:bodyPr vert="horz" wrap="square" lIns="0" tIns="49835" rIns="0" bIns="0" rtlCol="0">
            <a:spAutoFit/>
          </a:bodyPr>
          <a:lstStyle/>
          <a:p>
            <a:pPr marL="83606" defTabSz="659997">
              <a:spcBef>
                <a:spcPts val="214"/>
              </a:spcBef>
              <a:buClrTx/>
            </a:pPr>
            <a:r>
              <a:rPr lang="ru-RU" sz="3266" b="1" kern="1200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Региональная льгота (сниженная налоговая ставка 1% для предприятий на УСН «Доходы»)</a:t>
            </a:r>
          </a:p>
          <a:p>
            <a:pPr marL="83606" defTabSz="659997">
              <a:spcBef>
                <a:spcPts val="214"/>
              </a:spcBef>
              <a:buClrTx/>
            </a:pPr>
            <a:endParaRPr lang="ru-RU" sz="2400" b="1" kern="1200" dirty="0">
              <a:solidFill>
                <a:srgbClr val="56221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3606" defTabSz="659997">
              <a:spcBef>
                <a:spcPts val="214"/>
              </a:spcBef>
              <a:buClrTx/>
            </a:pPr>
            <a:r>
              <a:rPr lang="ru-RU" sz="3266" b="1" kern="1200" dirty="0" err="1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Займ</a:t>
            </a:r>
            <a:r>
              <a:rPr lang="ru-RU" sz="3266" b="1" kern="1200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«Социальный» от МКК «Фонд развития Приморского края» с пониженной ставкой от 1 до 3 % на сумму от 100 тыс. до 5 млн. рублей</a:t>
            </a:r>
          </a:p>
          <a:p>
            <a:pPr marL="83606" defTabSz="659997">
              <a:spcBef>
                <a:spcPts val="214"/>
              </a:spcBef>
              <a:buClrTx/>
            </a:pPr>
            <a:endParaRPr lang="ru-RU" sz="2400" b="1" kern="1200" spc="-7" dirty="0">
              <a:solidFill>
                <a:srgbClr val="56221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3606" defTabSz="659997">
              <a:spcBef>
                <a:spcPts val="214"/>
              </a:spcBef>
              <a:buClrTx/>
            </a:pPr>
            <a:r>
              <a:rPr lang="ru-RU" sz="3266" b="1" kern="1200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Поручительство на льготных условиях с комиссией 0, 5 % (Гарантийный Фонд ПК)</a:t>
            </a:r>
            <a:endParaRPr sz="3266" b="1" kern="1200" dirty="0">
              <a:solidFill>
                <a:srgbClr val="56221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706" defTabSz="659997">
              <a:buClrTx/>
            </a:pPr>
            <a:endParaRPr lang="ru-RU" sz="2400" kern="1200" spc="-7" dirty="0">
              <a:solidFill>
                <a:srgbClr val="56221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706" defTabSz="659997">
              <a:buClrTx/>
            </a:pPr>
            <a:r>
              <a:rPr lang="ru-RU" sz="3266" b="1" kern="1200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Вступление в Сообщество социальных предприятий </a:t>
            </a:r>
          </a:p>
          <a:p>
            <a:pPr marL="62706" defTabSz="659997">
              <a:buClrTx/>
            </a:pPr>
            <a:r>
              <a:rPr lang="ru-RU" sz="2546" kern="1200" spc="-7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(Участие в заседаниях Клуба социальных предпринимателей Приморского края с целью общения и обмена опытом с социальными предпринимателями, в том числе, имеющих успешные практические «кейсы», участия в рабочих и экспертных группах, обсуждения проблемных вопросов и предложений конструктивных решений)</a:t>
            </a:r>
          </a:p>
          <a:p>
            <a:pPr marL="62706" defTabSz="659997">
              <a:buClrTx/>
            </a:pPr>
            <a:endParaRPr lang="ru-RU" sz="2400" kern="1200" spc="-7" dirty="0">
              <a:solidFill>
                <a:srgbClr val="56221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706" defTabSz="659997">
              <a:buClrTx/>
            </a:pPr>
            <a:r>
              <a:rPr lang="ru-RU" sz="3266" b="1" kern="1200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Сопровождение социальных предпринимателей и возможность участия в программе наставничества</a:t>
            </a:r>
          </a:p>
          <a:p>
            <a:pPr marL="62706" defTabSz="659997">
              <a:buClrTx/>
            </a:pPr>
            <a:endParaRPr lang="ru-RU" sz="2400" kern="1200" spc="-7" dirty="0">
              <a:solidFill>
                <a:srgbClr val="56221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706" defTabSz="659997">
              <a:buClrTx/>
            </a:pPr>
            <a:r>
              <a:rPr sz="3266" b="1" kern="1200" dirty="0" err="1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Обучение</a:t>
            </a:r>
            <a:r>
              <a:rPr sz="3266" b="1" kern="1200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sz="3266" b="1" kern="1200" dirty="0" err="1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образовательных</a:t>
            </a:r>
            <a:r>
              <a:rPr sz="3266" b="1" kern="1200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3266" b="1" kern="1200" dirty="0" err="1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программах</a:t>
            </a:r>
            <a:r>
              <a:rPr lang="ru-RU" sz="3266" b="1" kern="1200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участие в Форумах, выставках, бизнес-завтраках </a:t>
            </a:r>
            <a:r>
              <a:rPr lang="ru-RU" sz="3182" kern="1200" spc="-7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представителями бизнес сообщества,  Правительства ПК и ОИВ </a:t>
            </a:r>
            <a:endParaRPr sz="3182" kern="1200" dirty="0">
              <a:solidFill>
                <a:srgbClr val="56221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9294" marR="705836" indent="-4019" defTabSz="659997">
              <a:buClrTx/>
            </a:pPr>
            <a:endParaRPr lang="ru-RU" sz="2400" kern="1200" spc="-7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9294" marR="705836" indent="-4019" defTabSz="659997">
              <a:buClrTx/>
            </a:pPr>
            <a:r>
              <a:rPr lang="ru-RU" sz="3266" b="1" kern="1200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Услуги для развития бизнеса: по продвижению и брендированию </a:t>
            </a:r>
            <a:r>
              <a:rPr lang="ru-RU" sz="2540" kern="1200" spc="-7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(создание сайта/логотипа, продвижение в сети Интернет, брендирование продукции и рекламной полиграфии), </a:t>
            </a:r>
            <a:r>
              <a:rPr lang="ru-RU" sz="3266" b="1" kern="1200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реклама в 2ГИС</a:t>
            </a:r>
          </a:p>
          <a:p>
            <a:pPr marL="19294" marR="705836" indent="-4019" defTabSz="659997">
              <a:buClrTx/>
            </a:pPr>
            <a:r>
              <a:rPr lang="ru-RU" sz="2540" kern="1200" spc="-7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1814" kern="1200" spc="-695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9294" marR="705836" indent="-4019" defTabSz="659997">
              <a:buClrTx/>
            </a:pPr>
            <a:r>
              <a:rPr sz="3266" b="1" kern="1200" dirty="0" err="1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Иму</a:t>
            </a:r>
            <a:r>
              <a:rPr lang="ru-RU" sz="3266" b="1" kern="1200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щ</a:t>
            </a:r>
            <a:r>
              <a:rPr sz="3266" b="1" kern="1200" dirty="0" err="1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ественная</a:t>
            </a:r>
            <a:r>
              <a:rPr sz="3266" b="1" kern="1200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3266" b="1" kern="1200" dirty="0" err="1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поддержка</a:t>
            </a:r>
            <a:r>
              <a:rPr lang="ru-RU" sz="3266" b="1" kern="1200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льготных условиях </a:t>
            </a:r>
            <a:r>
              <a:rPr lang="ru-RU" sz="2540" kern="1200" spc="-7" dirty="0">
                <a:solidFill>
                  <a:srgbClr val="56221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(муниципальная собственность) или безвозмездное пользование (краевая собственность) государственным имуществом до 30 лет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5085" y="12386384"/>
            <a:ext cx="2690173" cy="7698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3733" y="8843752"/>
            <a:ext cx="821798" cy="8372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6271" y="10104361"/>
            <a:ext cx="796722" cy="8121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3376" y="11562249"/>
            <a:ext cx="812155" cy="8121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5566" y="5853739"/>
            <a:ext cx="765854" cy="5575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3945" y="2438683"/>
            <a:ext cx="868099" cy="8160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31455" y="4753465"/>
            <a:ext cx="853081" cy="72839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8272" y="3605474"/>
            <a:ext cx="767259" cy="742706"/>
          </a:xfrm>
          <a:prstGeom prst="rect">
            <a:avLst/>
          </a:prstGeom>
        </p:spPr>
      </p:pic>
      <p:pic>
        <p:nvPicPr>
          <p:cNvPr id="13" name="object 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1455" y="7699411"/>
            <a:ext cx="814076" cy="7283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9570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/>
          <p:nvPr/>
        </p:nvSpPr>
        <p:spPr>
          <a:xfrm>
            <a:off x="587204" y="586573"/>
            <a:ext cx="23212778" cy="12542866"/>
          </a:xfrm>
          <a:prstGeom prst="roundRect">
            <a:avLst>
              <a:gd name="adj" fmla="val 4955"/>
            </a:avLst>
          </a:prstGeom>
          <a:noFill/>
          <a:ln w="63500" cap="flat" cmpd="sng">
            <a:solidFill>
              <a:srgbClr val="833C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988" tIns="44994" rIns="89988" bIns="44994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21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66856" y="876444"/>
            <a:ext cx="816014" cy="181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66856" y="1495014"/>
            <a:ext cx="816014" cy="181236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51;p19">
            <a:extLst>
              <a:ext uri="{FF2B5EF4-FFF2-40B4-BE49-F238E27FC236}">
                <a16:creationId xmlns:a16="http://schemas.microsoft.com/office/drawing/2014/main" xmlns="" id="{F9EBB662-BB42-473E-9827-FE1D90FBBEFA}"/>
              </a:ext>
            </a:extLst>
          </p:cNvPr>
          <p:cNvSpPr/>
          <p:nvPr/>
        </p:nvSpPr>
        <p:spPr>
          <a:xfrm>
            <a:off x="4114916" y="5343741"/>
            <a:ext cx="16052846" cy="392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4994" rIns="89988" bIns="44994" anchor="t" anchorCtr="0">
            <a:noAutofit/>
          </a:bodyPr>
          <a:lstStyle/>
          <a:p>
            <a:pPr lvl="0" algn="just"/>
            <a:endParaRPr lang="ru-RU" sz="2800" dirty="0">
              <a:solidFill>
                <a:srgbClr val="481A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51;p19">
            <a:extLst>
              <a:ext uri="{FF2B5EF4-FFF2-40B4-BE49-F238E27FC236}">
                <a16:creationId xmlns:a16="http://schemas.microsoft.com/office/drawing/2014/main" xmlns="" id="{D08D1661-A96D-4BA5-896C-03673641C2AA}"/>
              </a:ext>
            </a:extLst>
          </p:cNvPr>
          <p:cNvSpPr/>
          <p:nvPr/>
        </p:nvSpPr>
        <p:spPr>
          <a:xfrm>
            <a:off x="4511997" y="10541499"/>
            <a:ext cx="15387376" cy="75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4994" rIns="89988" bIns="44994" anchor="t" anchorCtr="0">
            <a:noAutofit/>
          </a:bodyPr>
          <a:lstStyle/>
          <a:p>
            <a:pPr lvl="0" algn="just"/>
            <a:endParaRPr lang="ru-RU" sz="4400" b="1" dirty="0">
              <a:solidFill>
                <a:srgbClr val="481A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Арка 13">
            <a:extLst>
              <a:ext uri="{FF2B5EF4-FFF2-40B4-BE49-F238E27FC236}">
                <a16:creationId xmlns:a16="http://schemas.microsoft.com/office/drawing/2014/main" xmlns="" id="{3C9F4219-39D1-4358-A8A3-CFAE801E4F61}"/>
              </a:ext>
            </a:extLst>
          </p:cNvPr>
          <p:cNvSpPr/>
          <p:nvPr/>
        </p:nvSpPr>
        <p:spPr>
          <a:xfrm rot="18477485">
            <a:off x="-3371600" y="10453259"/>
            <a:ext cx="8761806" cy="8761806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378">
              <a:defRPr/>
            </a:pPr>
            <a:endParaRPr lang="ru-RU" sz="2864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61B8122-3F15-460C-8C86-30985DD8D8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20694370" y="12236245"/>
            <a:ext cx="3363470" cy="33624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21E5A0E-918A-434F-A7BA-BD16B6AE3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4754" y="767848"/>
            <a:ext cx="2548518" cy="9518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058" y="5554689"/>
            <a:ext cx="5371042" cy="5364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1733" y="1374619"/>
            <a:ext cx="10601855" cy="3801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4246" y="5538772"/>
            <a:ext cx="5383319" cy="5396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16640" y="1374620"/>
            <a:ext cx="10648160" cy="36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8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fld id="{00000000-1234-1234-1234-123412341234}" type="slidenum">
              <a:rPr lang="ru-RU" smtClean="0"/>
              <a:pPr algn="r"/>
              <a:t>4</a:t>
            </a:fld>
            <a:endParaRPr sz="3200" dirty="0"/>
          </a:p>
        </p:txBody>
      </p:sp>
      <p:sp>
        <p:nvSpPr>
          <p:cNvPr id="162" name="Google Shape;162;p25"/>
          <p:cNvSpPr/>
          <p:nvPr/>
        </p:nvSpPr>
        <p:spPr>
          <a:xfrm>
            <a:off x="1099793" y="2001548"/>
            <a:ext cx="3180000" cy="1343400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200"/>
          </a:p>
        </p:txBody>
      </p:sp>
      <p:sp>
        <p:nvSpPr>
          <p:cNvPr id="163" name="Google Shape;163;p25"/>
          <p:cNvSpPr/>
          <p:nvPr/>
        </p:nvSpPr>
        <p:spPr>
          <a:xfrm>
            <a:off x="1145225" y="4232940"/>
            <a:ext cx="3180000" cy="1467600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200"/>
          </a:p>
        </p:txBody>
      </p:sp>
      <p:sp>
        <p:nvSpPr>
          <p:cNvPr id="164" name="Google Shape;164;p25"/>
          <p:cNvSpPr/>
          <p:nvPr/>
        </p:nvSpPr>
        <p:spPr>
          <a:xfrm rot="5400000">
            <a:off x="11260482" y="-9418310"/>
            <a:ext cx="1867800" cy="24385587"/>
          </a:xfrm>
          <a:prstGeom prst="roundRect">
            <a:avLst>
              <a:gd name="adj" fmla="val 10000"/>
            </a:avLst>
          </a:prstGeom>
          <a:solidFill>
            <a:srgbClr val="FBE4D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200" dirty="0"/>
          </a:p>
        </p:txBody>
      </p:sp>
      <p:sp>
        <p:nvSpPr>
          <p:cNvPr id="167" name="Google Shape;167;p25"/>
          <p:cNvSpPr/>
          <p:nvPr/>
        </p:nvSpPr>
        <p:spPr>
          <a:xfrm rot="5400000">
            <a:off x="1022376" y="3976804"/>
            <a:ext cx="678832" cy="1129596"/>
          </a:xfrm>
          <a:prstGeom prst="flowChartExtract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5"/>
          <p:cNvSpPr/>
          <p:nvPr/>
        </p:nvSpPr>
        <p:spPr>
          <a:xfrm rot="5400000">
            <a:off x="1400915" y="10389083"/>
            <a:ext cx="678832" cy="1129596"/>
          </a:xfrm>
          <a:prstGeom prst="flowChartExtract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/>
          <p:nvPr/>
        </p:nvSpPr>
        <p:spPr>
          <a:xfrm rot="5400000">
            <a:off x="1204920" y="8757314"/>
            <a:ext cx="678832" cy="1129596"/>
          </a:xfrm>
          <a:prstGeom prst="flowChartExtract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1587" y="7669372"/>
            <a:ext cx="11404200" cy="1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152400" rIns="152400" bIns="152400" anchor="t" anchorCtr="0">
            <a:noAutofit/>
          </a:bodyPr>
          <a:lstStyle/>
          <a:p>
            <a:pPr>
              <a:lnSpc>
                <a:spcPct val="90000"/>
              </a:lnSpc>
            </a:pPr>
            <a:endParaRPr sz="3200" dirty="0">
              <a:solidFill>
                <a:srgbClr val="0C0C0C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2163613" y="11115206"/>
            <a:ext cx="11986032" cy="1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152400" rIns="152400" bIns="152400" anchor="t" anchorCtr="0">
            <a:noAutofit/>
          </a:bodyPr>
          <a:lstStyle/>
          <a:p>
            <a:pPr>
              <a:lnSpc>
                <a:spcPct val="90000"/>
              </a:lnSpc>
            </a:pPr>
            <a:endParaRPr sz="3200" dirty="0">
              <a:solidFill>
                <a:srgbClr val="0C0C0C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2" name="Google Shape;173;p25">
            <a:extLst>
              <a:ext uri="{FF2B5EF4-FFF2-40B4-BE49-F238E27FC236}">
                <a16:creationId xmlns:a16="http://schemas.microsoft.com/office/drawing/2014/main" xmlns="" id="{507E8094-ED4A-486E-ADE3-1E7ED3261C89}"/>
              </a:ext>
            </a:extLst>
          </p:cNvPr>
          <p:cNvSpPr/>
          <p:nvPr/>
        </p:nvSpPr>
        <p:spPr>
          <a:xfrm>
            <a:off x="2243587" y="6551295"/>
            <a:ext cx="11404200" cy="186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152400" rIns="152400" bIns="152400" anchor="t" anchorCtr="0">
            <a:noAutofit/>
          </a:bodyPr>
          <a:lstStyle/>
          <a:p>
            <a:pPr>
              <a:lnSpc>
                <a:spcPct val="90000"/>
              </a:lnSpc>
            </a:pPr>
            <a:endParaRPr sz="3200" dirty="0">
              <a:solidFill>
                <a:srgbClr val="0C0C0C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5C1FF868-236E-4242-B6F6-8E33B41B3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20520"/>
              </p:ext>
            </p:extLst>
          </p:nvPr>
        </p:nvGraphicFramePr>
        <p:xfrm>
          <a:off x="2291677" y="4122210"/>
          <a:ext cx="12406455" cy="9298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6455">
                  <a:extLst>
                    <a:ext uri="{9D8B030D-6E8A-4147-A177-3AD203B41FA5}">
                      <a16:colId xmlns:a16="http://schemas.microsoft.com/office/drawing/2014/main" xmlns="" val="84247691"/>
                    </a:ext>
                  </a:extLst>
                </a:gridCol>
              </a:tblGrid>
              <a:tr h="31293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4400" b="1" u="none" strike="noStrike" cap="none" dirty="0" err="1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mo"/>
                        </a:rPr>
                        <a:t>Переверзева</a:t>
                      </a:r>
                      <a:r>
                        <a:rPr lang="ru-RU" sz="4400" b="1" u="none" strike="noStrike" cap="none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mo"/>
                        </a:rPr>
                        <a:t> Елена Викторовна  -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000" b="1" u="none" strike="noStrike" cap="none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Arimo" panose="020B0604020202020204" charset="0"/>
                        <a:cs typeface="Arimo" panose="020B0604020202020204" charset="0"/>
                        <a:sym typeface="Arim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4400" b="1" u="none" strike="noStrike" cap="none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mo"/>
                        </a:rPr>
                        <a:t>ведущий консультант отдела по контролю, надзору, лицензированию и аккредитации Министерства образования Приморского края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1135445703"/>
                  </a:ext>
                </a:extLst>
              </a:tr>
              <a:tr h="21358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4000" b="1" u="none" strike="noStrike" cap="none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Arimo" panose="020B0604020202020204" charset="0"/>
                        <a:cs typeface="Arimo" panose="020B060402020202020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4000" b="1" u="none" strike="noStrike" cap="none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Arimo" panose="020B0604020202020204" charset="0"/>
                        <a:cs typeface="Arimo" panose="020B060402020202020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4000" b="1" u="none" strike="noStrike" cap="none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al"/>
                        </a:rPr>
                        <a:t>8(423)245-86-19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4000" b="1" u="none" strike="noStrike" cap="none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Arimo" panose="020B0604020202020204" charset="0"/>
                        <a:cs typeface="Arimo" panose="020B0604020202020204" charset="0"/>
                        <a:sym typeface="Arial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2746639920"/>
                  </a:ext>
                </a:extLst>
              </a:tr>
              <a:tr h="1033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4000" b="1" u="none" strike="noStrike" cap="none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mo"/>
                        </a:rPr>
                        <a:t>ССЫЛКА НА</a:t>
                      </a:r>
                      <a:r>
                        <a:rPr lang="ru-RU" sz="4000" b="1" u="none" strike="noStrike" cap="none" baseline="0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mo"/>
                        </a:rPr>
                        <a:t> САЙТ МИНИСТЕРСТВА по вопросам лицензирования </a:t>
                      </a:r>
                      <a:endParaRPr lang="ru-RU" sz="4000" b="1" u="none" strike="noStrike" cap="none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Arimo" panose="020B0604020202020204" charset="0"/>
                        <a:cs typeface="Arimo" panose="020B0604020202020204" charset="0"/>
                        <a:sym typeface="Arimo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1219778072"/>
                  </a:ext>
                </a:extLst>
              </a:tr>
              <a:tr h="1587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4000" b="1" u="none" strike="noStrike" cap="none" dirty="0">
                        <a:solidFill>
                          <a:schemeClr val="dk1"/>
                        </a:solidFill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  <a:sym typeface="Arimo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164323427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1005C7F-C164-4050-90A1-68E05F133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60650"/>
              </p:ext>
            </p:extLst>
          </p:nvPr>
        </p:nvGraphicFramePr>
        <p:xfrm>
          <a:off x="270933" y="1865536"/>
          <a:ext cx="23505054" cy="13087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05054">
                  <a:extLst>
                    <a:ext uri="{9D8B030D-6E8A-4147-A177-3AD203B41FA5}">
                      <a16:colId xmlns:a16="http://schemas.microsoft.com/office/drawing/2014/main" xmlns="" val="2914997850"/>
                    </a:ext>
                  </a:extLst>
                </a:gridCol>
              </a:tblGrid>
              <a:tr h="13087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4000" b="1" i="0" u="none" strike="noStrike" cap="none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al"/>
                        </a:rPr>
                        <a:t>ЛИЦЕНЗИРОВАНИЕ</a:t>
                      </a:r>
                      <a:r>
                        <a:rPr lang="ru-RU" sz="4000" b="1" i="0" u="none" strike="noStrike" cap="none" baseline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al"/>
                        </a:rPr>
                        <a:t> ОБРАЗОВАТЕЛЬНОЙ ДЕЯТЕЛЬНОСТИ</a:t>
                      </a:r>
                      <a:endParaRPr lang="ru-RU" sz="4000" b="1" i="0" u="none" strike="noStrike" cap="none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Arimo" panose="020B0604020202020204" charset="0"/>
                        <a:cs typeface="Arimo" panose="020B0604020202020204" charset="0"/>
                        <a:sym typeface="Arial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255004043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9787" y="5163253"/>
            <a:ext cx="6667416" cy="68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1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/>
          <p:nvPr/>
        </p:nvSpPr>
        <p:spPr>
          <a:xfrm>
            <a:off x="587204" y="586573"/>
            <a:ext cx="23212778" cy="12542866"/>
          </a:xfrm>
          <a:prstGeom prst="roundRect">
            <a:avLst>
              <a:gd name="adj" fmla="val 4955"/>
            </a:avLst>
          </a:prstGeom>
          <a:noFill/>
          <a:ln w="63500" cap="flat" cmpd="sng">
            <a:solidFill>
              <a:srgbClr val="833C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988" tIns="44994" rIns="89988" bIns="44994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2253343" y="2681280"/>
            <a:ext cx="20709619" cy="5324922"/>
          </a:xfrm>
          <a:prstGeom prst="roundRect">
            <a:avLst>
              <a:gd name="adj" fmla="val 7425"/>
            </a:avLst>
          </a:prstGeom>
          <a:solidFill>
            <a:schemeClr val="lt1"/>
          </a:solidFill>
          <a:ln>
            <a:noFill/>
          </a:ln>
          <a:effectLst>
            <a:outerShdw blurRad="736600" dist="38100" dir="2700000" algn="tl" rotWithShape="0">
              <a:srgbClr val="000000">
                <a:alpha val="32940"/>
              </a:srgbClr>
            </a:outerShdw>
          </a:effectLst>
        </p:spPr>
        <p:txBody>
          <a:bodyPr spcFirstLastPara="1" wrap="square" lIns="91414" tIns="45694" rIns="91414" bIns="45694" anchor="ctr" anchorCtr="0">
            <a:noAutofit/>
          </a:bodyPr>
          <a:lstStyle/>
          <a:p>
            <a:pPr marL="982663" indent="-339725"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C00000"/>
                </a:solidFill>
              </a:rPr>
              <a:t>Консультация по получению санитарно-эпидемиологического заключения</a:t>
            </a:r>
          </a:p>
          <a:p>
            <a:pPr marL="982663" indent="-339725"/>
            <a:r>
              <a:rPr lang="ru-RU" sz="4400" dirty="0">
                <a:solidFill>
                  <a:srgbClr val="C00000"/>
                </a:solidFill>
              </a:rPr>
              <a:t>(по заявке, на платной основе, продолжительность 1 час)</a:t>
            </a:r>
          </a:p>
          <a:p>
            <a:pPr marL="982663" indent="-339725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C00000"/>
              </a:solidFill>
            </a:endParaRPr>
          </a:p>
          <a:p>
            <a:pPr marL="982663" indent="-339725"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C00000"/>
                </a:solidFill>
              </a:rPr>
              <a:t>Предварительная экспертиза размещения объекта</a:t>
            </a:r>
          </a:p>
          <a:p>
            <a:pPr marL="982663" indent="-339725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C00000"/>
              </a:solidFill>
            </a:endParaRPr>
          </a:p>
          <a:p>
            <a:pPr marL="982663" indent="-339725"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C00000"/>
                </a:solidFill>
              </a:rPr>
              <a:t>Получение санитарно-эпидемиологического заключения</a:t>
            </a:r>
          </a:p>
          <a:p>
            <a:pPr marL="982663" indent="-339725"/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4400" dirty="0">
                <a:solidFill>
                  <a:srgbClr val="C00000"/>
                </a:solidFill>
              </a:rPr>
              <a:t>( оплачивается выезд экспертов на замеры)</a:t>
            </a:r>
            <a:endParaRPr sz="4400" dirty="0">
              <a:solidFill>
                <a:srgbClr val="C00000"/>
              </a:solidFill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3283456" y="1573582"/>
            <a:ext cx="20583996" cy="163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t" anchorCtr="0">
            <a:spAutoFit/>
          </a:bodyPr>
          <a:lstStyle/>
          <a:p>
            <a:pPr lvl="0"/>
            <a:r>
              <a:rPr lang="ru-RU"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помещениям при организации образовательных услуг</a:t>
            </a:r>
            <a:endParaRPr lang="ru-RU" sz="50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5000" b="1" dirty="0">
              <a:solidFill>
                <a:srgbClr val="481A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3" name="Google Shape;223;p21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66856" y="876444"/>
            <a:ext cx="816014" cy="181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66856" y="1495014"/>
            <a:ext cx="816014" cy="181236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51;p19">
            <a:extLst>
              <a:ext uri="{FF2B5EF4-FFF2-40B4-BE49-F238E27FC236}">
                <a16:creationId xmlns:a16="http://schemas.microsoft.com/office/drawing/2014/main" xmlns="" id="{F9EBB662-BB42-473E-9827-FE1D90FBBEFA}"/>
              </a:ext>
            </a:extLst>
          </p:cNvPr>
          <p:cNvSpPr/>
          <p:nvPr/>
        </p:nvSpPr>
        <p:spPr>
          <a:xfrm>
            <a:off x="4114916" y="5343741"/>
            <a:ext cx="16052846" cy="392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4994" rIns="89988" bIns="44994" anchor="t" anchorCtr="0">
            <a:noAutofit/>
          </a:bodyPr>
          <a:lstStyle/>
          <a:p>
            <a:pPr lvl="0" algn="just"/>
            <a:endParaRPr lang="ru-RU" sz="2800" dirty="0">
              <a:solidFill>
                <a:srgbClr val="481A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51;p19">
            <a:extLst>
              <a:ext uri="{FF2B5EF4-FFF2-40B4-BE49-F238E27FC236}">
                <a16:creationId xmlns:a16="http://schemas.microsoft.com/office/drawing/2014/main" xmlns="" id="{D08D1661-A96D-4BA5-896C-03673641C2AA}"/>
              </a:ext>
            </a:extLst>
          </p:cNvPr>
          <p:cNvSpPr/>
          <p:nvPr/>
        </p:nvSpPr>
        <p:spPr>
          <a:xfrm>
            <a:off x="3283456" y="8273186"/>
            <a:ext cx="18948283" cy="35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4994" rIns="89988" bIns="44994" anchor="t" anchorCtr="0">
            <a:noAutofit/>
          </a:bodyPr>
          <a:lstStyle/>
          <a:p>
            <a:pPr lvl="0" algn="just"/>
            <a:r>
              <a:rPr lang="ru-RU" sz="3200" b="1" i="1" dirty="0" smtClean="0">
                <a:solidFill>
                  <a:srgbClr val="481A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Крылова Марина Владимировна</a:t>
            </a:r>
          </a:p>
          <a:p>
            <a:pPr lvl="0" algn="just"/>
            <a:r>
              <a:rPr lang="ru-RU" sz="4400" b="1" dirty="0" smtClean="0">
                <a:solidFill>
                  <a:srgbClr val="481A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4400" b="1" dirty="0" err="1">
                <a:solidFill>
                  <a:srgbClr val="481A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4400" b="1" dirty="0">
                <a:solidFill>
                  <a:srgbClr val="481A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Приморскому краю</a:t>
            </a:r>
            <a:r>
              <a:rPr lang="en-US" sz="4400" b="1" dirty="0">
                <a:solidFill>
                  <a:srgbClr val="481A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https://25.rospotrebnadzor.ru/  </a:t>
            </a:r>
            <a:r>
              <a:rPr lang="ru-RU" sz="4400" b="1" dirty="0">
                <a:solidFill>
                  <a:srgbClr val="481A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8(423) </a:t>
            </a:r>
            <a:r>
              <a:rPr lang="ru-RU" sz="4400" b="1" dirty="0" smtClean="0">
                <a:solidFill>
                  <a:srgbClr val="481A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254-82-10</a:t>
            </a:r>
          </a:p>
          <a:p>
            <a:pPr lvl="0" algn="just"/>
            <a:r>
              <a:rPr lang="ru-RU" sz="4400" b="1" dirty="0" smtClean="0">
                <a:solidFill>
                  <a:srgbClr val="481A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Договорной отдел Центра гигиены и эпидемиологии 26-50-228, 26-50-855</a:t>
            </a:r>
            <a:endParaRPr lang="ru-RU" sz="4400" b="1" dirty="0">
              <a:solidFill>
                <a:srgbClr val="481A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Арка 13">
            <a:extLst>
              <a:ext uri="{FF2B5EF4-FFF2-40B4-BE49-F238E27FC236}">
                <a16:creationId xmlns:a16="http://schemas.microsoft.com/office/drawing/2014/main" xmlns="" id="{3C9F4219-39D1-4358-A8A3-CFAE801E4F61}"/>
              </a:ext>
            </a:extLst>
          </p:cNvPr>
          <p:cNvSpPr/>
          <p:nvPr/>
        </p:nvSpPr>
        <p:spPr>
          <a:xfrm rot="18477485">
            <a:off x="-3371600" y="10453259"/>
            <a:ext cx="8761806" cy="8761806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378">
              <a:defRPr/>
            </a:pPr>
            <a:endParaRPr lang="ru-RU" sz="2864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61B8122-3F15-460C-8C86-30985DD8D8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20694370" y="12236245"/>
            <a:ext cx="3363470" cy="33624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21E5A0E-918A-434F-A7BA-BD16B6AE3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4754" y="767848"/>
            <a:ext cx="2548518" cy="9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9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/>
          <p:nvPr/>
        </p:nvSpPr>
        <p:spPr>
          <a:xfrm>
            <a:off x="587204" y="586573"/>
            <a:ext cx="23212778" cy="12542866"/>
          </a:xfrm>
          <a:prstGeom prst="roundRect">
            <a:avLst>
              <a:gd name="adj" fmla="val 4955"/>
            </a:avLst>
          </a:prstGeom>
          <a:noFill/>
          <a:ln w="63500" cap="flat" cmpd="sng">
            <a:solidFill>
              <a:srgbClr val="833C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988" tIns="44994" rIns="89988" bIns="44994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3602773" y="3775224"/>
            <a:ext cx="17252854" cy="4081843"/>
          </a:xfrm>
          <a:prstGeom prst="roundRect">
            <a:avLst>
              <a:gd name="adj" fmla="val 7425"/>
            </a:avLst>
          </a:prstGeom>
          <a:solidFill>
            <a:schemeClr val="lt1"/>
          </a:solidFill>
          <a:ln>
            <a:noFill/>
          </a:ln>
          <a:effectLst>
            <a:outerShdw blurRad="736600" dist="38100" dir="2700000" algn="tl" rotWithShape="0">
              <a:srgbClr val="000000">
                <a:alpha val="32940"/>
              </a:srgbClr>
            </a:outerShdw>
          </a:effectLst>
        </p:spPr>
        <p:txBody>
          <a:bodyPr spcFirstLastPara="1" wrap="square" lIns="91414" tIns="45694" rIns="91414" bIns="45694" anchor="ctr" anchorCtr="0">
            <a:noAutofit/>
          </a:bodyPr>
          <a:lstStyle/>
          <a:p>
            <a:pPr algn="ctr"/>
            <a:r>
              <a:rPr lang="ru-RU" sz="44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Барилина</a:t>
            </a:r>
            <a:r>
              <a:rPr lang="ru-RU" sz="4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Екатерина Владимировна – </a:t>
            </a:r>
          </a:p>
          <a:p>
            <a:pPr algn="ctr"/>
            <a:r>
              <a:rPr lang="ru-RU" sz="4400" dirty="0">
                <a:solidFill>
                  <a:srgbClr val="C00000"/>
                </a:solidFill>
                <a:latin typeface="Bookman Old Style" panose="02050604050505020204" pitchFamily="18" charset="0"/>
              </a:rPr>
              <a:t>начальник отдела координации и </a:t>
            </a:r>
            <a:r>
              <a:rPr lang="ru-RU" sz="44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медиасопровождения</a:t>
            </a:r>
            <a:r>
              <a:rPr lang="ru-RU" sz="4400" dirty="0">
                <a:solidFill>
                  <a:srgbClr val="C00000"/>
                </a:solidFill>
                <a:latin typeface="Bookman Old Style" panose="02050604050505020204" pitchFamily="18" charset="0"/>
              </a:rPr>
              <a:t> образовательных проектов Регионального модельного центра Приморского края</a:t>
            </a:r>
            <a:endParaRPr sz="44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3473844" y="1374619"/>
            <a:ext cx="17252854" cy="240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t" anchorCtr="0">
            <a:spAutoFit/>
          </a:bodyPr>
          <a:lstStyle/>
          <a:p>
            <a:pPr lvl="0" algn="ctr"/>
            <a:r>
              <a:rPr lang="ru-RU"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поставщиков образовательных услуг </a:t>
            </a:r>
          </a:p>
          <a:p>
            <a:pPr lvl="0" algn="ctr"/>
            <a:r>
              <a:rPr lang="ru-RU"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ПФДО Приморского края </a:t>
            </a:r>
            <a:endParaRPr lang="ru-RU" sz="50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5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3" name="Google Shape;223;p21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66856" y="876444"/>
            <a:ext cx="816014" cy="181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66856" y="1495014"/>
            <a:ext cx="816014" cy="181236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51;p19">
            <a:extLst>
              <a:ext uri="{FF2B5EF4-FFF2-40B4-BE49-F238E27FC236}">
                <a16:creationId xmlns:a16="http://schemas.microsoft.com/office/drawing/2014/main" xmlns="" id="{F9EBB662-BB42-473E-9827-FE1D90FBBEFA}"/>
              </a:ext>
            </a:extLst>
          </p:cNvPr>
          <p:cNvSpPr/>
          <p:nvPr/>
        </p:nvSpPr>
        <p:spPr>
          <a:xfrm>
            <a:off x="4641524" y="8314271"/>
            <a:ext cx="16052846" cy="392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4994" rIns="89988" bIns="44994" anchor="t" anchorCtr="0">
            <a:noAutofit/>
          </a:bodyPr>
          <a:lstStyle/>
          <a:p>
            <a:pPr lvl="0" algn="just"/>
            <a:endParaRPr lang="ru-RU" sz="2800" dirty="0">
              <a:solidFill>
                <a:srgbClr val="481A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Арка 13">
            <a:extLst>
              <a:ext uri="{FF2B5EF4-FFF2-40B4-BE49-F238E27FC236}">
                <a16:creationId xmlns:a16="http://schemas.microsoft.com/office/drawing/2014/main" xmlns="" id="{3C9F4219-39D1-4358-A8A3-CFAE801E4F61}"/>
              </a:ext>
            </a:extLst>
          </p:cNvPr>
          <p:cNvSpPr/>
          <p:nvPr/>
        </p:nvSpPr>
        <p:spPr>
          <a:xfrm rot="18477485">
            <a:off x="-3371600" y="10453259"/>
            <a:ext cx="8761806" cy="8761806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378">
              <a:defRPr/>
            </a:pPr>
            <a:endParaRPr lang="ru-RU" sz="2864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61B8122-3F15-460C-8C86-30985DD8D8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20694370" y="12236245"/>
            <a:ext cx="3363470" cy="33624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21E5A0E-918A-434F-A7BA-BD16B6AE3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4754" y="767848"/>
            <a:ext cx="2548518" cy="951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86235" y="8875339"/>
            <a:ext cx="152147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Muller"/>
              </a:rPr>
              <a:t>Адрес: 690033, г. Владивосток, ул. Иртышская, 10</a:t>
            </a:r>
          </a:p>
          <a:p>
            <a:endParaRPr lang="ru-RU" sz="4000" dirty="0">
              <a:latin typeface="Muller"/>
            </a:endParaRPr>
          </a:p>
          <a:p>
            <a:r>
              <a:rPr lang="ru-RU" sz="4000" dirty="0">
                <a:latin typeface="Muller"/>
              </a:rPr>
              <a:t>Телефон: +7 (423) 240-90-95, факс: (4232) 33-96-97</a:t>
            </a:r>
          </a:p>
          <a:p>
            <a:endParaRPr lang="ru-RU" sz="4000" dirty="0">
              <a:latin typeface="Muller"/>
            </a:endParaRPr>
          </a:p>
          <a:p>
            <a:r>
              <a:rPr lang="ru-RU" sz="4000" dirty="0">
                <a:latin typeface="Muller"/>
              </a:rPr>
              <a:t>E-</a:t>
            </a:r>
            <a:r>
              <a:rPr lang="ru-RU" sz="4000" dirty="0" err="1">
                <a:latin typeface="Muller"/>
              </a:rPr>
              <a:t>mail</a:t>
            </a:r>
            <a:r>
              <a:rPr lang="ru-RU" sz="4000" dirty="0">
                <a:latin typeface="Muller"/>
              </a:rPr>
              <a:t>: </a:t>
            </a:r>
            <a:r>
              <a:rPr lang="ru-RU" sz="4000" u="sng" dirty="0">
                <a:solidFill>
                  <a:srgbClr val="47BDF9"/>
                </a:solidFill>
                <a:latin typeface="Muller"/>
                <a:hlinkClick r:id="rId6"/>
              </a:rPr>
              <a:t>rmcpk@rmc25.ru</a:t>
            </a:r>
            <a:endParaRPr lang="ru-RU" sz="4000" dirty="0">
              <a:latin typeface="Muller"/>
            </a:endParaRPr>
          </a:p>
        </p:txBody>
      </p:sp>
    </p:spTree>
    <p:extLst>
      <p:ext uri="{BB962C8B-B14F-4D97-AF65-F5344CB8AC3E}">
        <p14:creationId xmlns:p14="http://schemas.microsoft.com/office/powerpoint/2010/main" val="229661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sldNum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fld id="{00000000-1234-1234-1234-123412341234}" type="slidenum">
              <a:rPr lang="ru-RU" smtClean="0"/>
              <a:pPr algn="r"/>
              <a:t>7</a:t>
            </a:fld>
            <a:endParaRPr sz="3200" dirty="0"/>
          </a:p>
        </p:txBody>
      </p:sp>
      <p:sp>
        <p:nvSpPr>
          <p:cNvPr id="162" name="Google Shape;162;p25"/>
          <p:cNvSpPr/>
          <p:nvPr/>
        </p:nvSpPr>
        <p:spPr>
          <a:xfrm>
            <a:off x="1099793" y="2001548"/>
            <a:ext cx="3180000" cy="1343400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200"/>
          </a:p>
        </p:txBody>
      </p:sp>
      <p:sp>
        <p:nvSpPr>
          <p:cNvPr id="163" name="Google Shape;163;p25"/>
          <p:cNvSpPr/>
          <p:nvPr/>
        </p:nvSpPr>
        <p:spPr>
          <a:xfrm>
            <a:off x="1145225" y="4232940"/>
            <a:ext cx="3180000" cy="1467600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200"/>
          </a:p>
        </p:txBody>
      </p:sp>
      <p:sp>
        <p:nvSpPr>
          <p:cNvPr id="164" name="Google Shape;164;p25"/>
          <p:cNvSpPr/>
          <p:nvPr/>
        </p:nvSpPr>
        <p:spPr>
          <a:xfrm rot="5400000">
            <a:off x="11260482" y="-9418310"/>
            <a:ext cx="1867800" cy="24385587"/>
          </a:xfrm>
          <a:prstGeom prst="roundRect">
            <a:avLst>
              <a:gd name="adj" fmla="val 10000"/>
            </a:avLst>
          </a:prstGeom>
          <a:solidFill>
            <a:srgbClr val="FBE4D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200" dirty="0"/>
          </a:p>
        </p:txBody>
      </p:sp>
      <p:sp>
        <p:nvSpPr>
          <p:cNvPr id="167" name="Google Shape;167;p25"/>
          <p:cNvSpPr/>
          <p:nvPr/>
        </p:nvSpPr>
        <p:spPr>
          <a:xfrm rot="5400000">
            <a:off x="1022376" y="3976804"/>
            <a:ext cx="678832" cy="1129596"/>
          </a:xfrm>
          <a:prstGeom prst="flowChartExtract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5"/>
          <p:cNvSpPr/>
          <p:nvPr/>
        </p:nvSpPr>
        <p:spPr>
          <a:xfrm rot="5400000">
            <a:off x="1076856" y="10831931"/>
            <a:ext cx="678832" cy="1129596"/>
          </a:xfrm>
          <a:prstGeom prst="flowChartExtract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/>
          <p:nvPr/>
        </p:nvSpPr>
        <p:spPr>
          <a:xfrm rot="5400000">
            <a:off x="1204920" y="8757314"/>
            <a:ext cx="678832" cy="1129596"/>
          </a:xfrm>
          <a:prstGeom prst="flowChartExtract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1587" y="7669372"/>
            <a:ext cx="11404200" cy="1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152400" rIns="152400" bIns="152400" anchor="t" anchorCtr="0">
            <a:noAutofit/>
          </a:bodyPr>
          <a:lstStyle/>
          <a:p>
            <a:pPr>
              <a:lnSpc>
                <a:spcPct val="90000"/>
              </a:lnSpc>
            </a:pPr>
            <a:endParaRPr sz="3200" dirty="0">
              <a:solidFill>
                <a:srgbClr val="0C0C0C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2163613" y="11115206"/>
            <a:ext cx="11986032" cy="1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152400" rIns="152400" bIns="152400" anchor="t" anchorCtr="0">
            <a:noAutofit/>
          </a:bodyPr>
          <a:lstStyle/>
          <a:p>
            <a:pPr>
              <a:lnSpc>
                <a:spcPct val="90000"/>
              </a:lnSpc>
            </a:pPr>
            <a:endParaRPr sz="3200" dirty="0">
              <a:solidFill>
                <a:srgbClr val="0C0C0C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2" name="Google Shape;173;p25">
            <a:extLst>
              <a:ext uri="{FF2B5EF4-FFF2-40B4-BE49-F238E27FC236}">
                <a16:creationId xmlns:a16="http://schemas.microsoft.com/office/drawing/2014/main" xmlns="" id="{507E8094-ED4A-486E-ADE3-1E7ED3261C89}"/>
              </a:ext>
            </a:extLst>
          </p:cNvPr>
          <p:cNvSpPr/>
          <p:nvPr/>
        </p:nvSpPr>
        <p:spPr>
          <a:xfrm>
            <a:off x="2243587" y="6551295"/>
            <a:ext cx="11404200" cy="186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152400" rIns="152400" bIns="152400" anchor="t" anchorCtr="0">
            <a:noAutofit/>
          </a:bodyPr>
          <a:lstStyle/>
          <a:p>
            <a:pPr>
              <a:lnSpc>
                <a:spcPct val="90000"/>
              </a:lnSpc>
            </a:pPr>
            <a:endParaRPr sz="3200" dirty="0">
              <a:solidFill>
                <a:srgbClr val="0C0C0C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5C1FF868-236E-4242-B6F6-8E33B41B3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515995"/>
              </p:ext>
            </p:extLst>
          </p:nvPr>
        </p:nvGraphicFramePr>
        <p:xfrm>
          <a:off x="2291677" y="4122210"/>
          <a:ext cx="13356912" cy="99081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56912">
                  <a:extLst>
                    <a:ext uri="{9D8B030D-6E8A-4147-A177-3AD203B41FA5}">
                      <a16:colId xmlns:a16="http://schemas.microsoft.com/office/drawing/2014/main" xmlns="" val="84247691"/>
                    </a:ext>
                  </a:extLst>
                </a:gridCol>
              </a:tblGrid>
              <a:tr h="31293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4400" b="1" u="none" strike="noStrike" cap="none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mo"/>
                        </a:rPr>
                        <a:t>Новикова Оксана Геннадьевна- </a:t>
                      </a:r>
                      <a:endParaRPr lang="ru-RU" sz="4400" b="1" u="none" strike="noStrike" cap="none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Arimo" panose="020B0604020202020204" charset="0"/>
                        <a:cs typeface="Arimo" panose="020B0604020202020204" charset="0"/>
                        <a:sym typeface="Arim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000" b="1" u="none" strike="noStrike" cap="none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Arimo" panose="020B0604020202020204" charset="0"/>
                        <a:cs typeface="Arimo" panose="020B0604020202020204" charset="0"/>
                        <a:sym typeface="Arim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4400" b="1" u="none" strike="noStrike" cap="none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mo"/>
                        </a:rPr>
                        <a:t>начальник отдела воспитания, дополнительного образования и отдыха Министерства </a:t>
                      </a:r>
                      <a:r>
                        <a:rPr lang="ru-RU" sz="4400" b="1" u="none" strike="noStrike" cap="none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mo"/>
                        </a:rPr>
                        <a:t>образования Приморского края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1135445703"/>
                  </a:ext>
                </a:extLst>
              </a:tr>
              <a:tr h="21358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4000" b="1" u="none" strike="noStrike" cap="none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Arimo" panose="020B0604020202020204" charset="0"/>
                        <a:cs typeface="Arimo" panose="020B060402020202020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4000" b="1" u="none" strike="noStrike" cap="none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al"/>
                        </a:rPr>
                        <a:t>e-</a:t>
                      </a:r>
                      <a:r>
                        <a:rPr lang="ru-RU" sz="4000" b="1" u="none" strike="noStrike" cap="none" dirty="0" err="1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al"/>
                        </a:rPr>
                        <a:t>mail</a:t>
                      </a:r>
                      <a:r>
                        <a:rPr lang="ru-RU" sz="4000" b="1" u="none" strike="noStrike" cap="none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al"/>
                        </a:rPr>
                        <a:t>: minobrpk@primorsky.ru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4000" b="1" u="none" strike="noStrike" cap="none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Arimo" panose="020B0604020202020204" charset="0"/>
                        <a:cs typeface="Arimo" panose="020B060402020202020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4000" b="1" u="none" strike="noStrike" cap="none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al"/>
                        </a:rPr>
                        <a:t>ул. Алеутская, 45а, </a:t>
                      </a:r>
                      <a:r>
                        <a:rPr lang="ru-RU" sz="4000" b="1" u="none" strike="noStrike" cap="none" dirty="0" err="1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al"/>
                        </a:rPr>
                        <a:t>каб</a:t>
                      </a:r>
                      <a:r>
                        <a:rPr lang="ru-RU" sz="4000" b="1" u="none" strike="noStrike" cap="none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al"/>
                        </a:rPr>
                        <a:t>. 509,  тел. 240-04-00 </a:t>
                      </a:r>
                      <a:endParaRPr lang="ru-RU" sz="4000" b="1" u="none" strike="noStrike" cap="none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Arimo" panose="020B0604020202020204" charset="0"/>
                        <a:cs typeface="Arimo" panose="020B060402020202020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4000" b="1" u="none" strike="noStrike" cap="none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Arimo" panose="020B0604020202020204" charset="0"/>
                        <a:cs typeface="Arimo" panose="020B0604020202020204" charset="0"/>
                        <a:sym typeface="Arial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2746639920"/>
                  </a:ext>
                </a:extLst>
              </a:tr>
              <a:tr h="1033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4000" b="1" u="none" strike="noStrike" cap="none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mo"/>
                        </a:rPr>
                        <a:t>ССЫЛКА НА</a:t>
                      </a:r>
                      <a:r>
                        <a:rPr lang="ru-RU" sz="4000" b="1" u="none" strike="noStrike" cap="none" baseline="0" dirty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mo"/>
                        </a:rPr>
                        <a:t> САЙТ МИНИСТЕРСТВА по вопросам </a:t>
                      </a:r>
                      <a:r>
                        <a:rPr lang="ru-RU" sz="4000" b="1" u="none" strike="noStrike" cap="none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mo"/>
                        </a:rPr>
                        <a:t>детского отдыха</a:t>
                      </a:r>
                      <a:endParaRPr lang="ru-RU" sz="4000" b="1" u="none" strike="noStrike" cap="none" dirty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Arimo" panose="020B0604020202020204" charset="0"/>
                        <a:cs typeface="Arimo" panose="020B0604020202020204" charset="0"/>
                        <a:sym typeface="Arimo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1219778072"/>
                  </a:ext>
                </a:extLst>
              </a:tr>
              <a:tr h="1587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4000" b="1" u="none" strike="noStrike" cap="none" dirty="0">
                        <a:solidFill>
                          <a:schemeClr val="dk1"/>
                        </a:solidFill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  <a:sym typeface="Arimo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164323427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1005C7F-C164-4050-90A1-68E05F133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194445"/>
              </p:ext>
            </p:extLst>
          </p:nvPr>
        </p:nvGraphicFramePr>
        <p:xfrm>
          <a:off x="270933" y="1865536"/>
          <a:ext cx="23505054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05054">
                  <a:extLst>
                    <a:ext uri="{9D8B030D-6E8A-4147-A177-3AD203B41FA5}">
                      <a16:colId xmlns:a16="http://schemas.microsoft.com/office/drawing/2014/main" xmlns="" val="2914997850"/>
                    </a:ext>
                  </a:extLst>
                </a:gridCol>
              </a:tblGrid>
              <a:tr h="13087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4000" b="1" i="0" u="none" strike="noStrike" cap="none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al"/>
                        </a:rPr>
                        <a:t>Организация</a:t>
                      </a:r>
                      <a:r>
                        <a:rPr lang="ru-RU" sz="4000" b="1" i="0" u="none" strike="noStrike" cap="none" baseline="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al"/>
                        </a:rPr>
                        <a:t> детского отдыха в лагерях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4000" b="1" i="0" u="none" strike="noStrike" cap="none" baseline="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Arimo" panose="020B0604020202020204" charset="0"/>
                          <a:cs typeface="Arimo" panose="020B0604020202020204" charset="0"/>
                          <a:sym typeface="Arial"/>
                        </a:rPr>
                        <a:t>(городских, загородных и дневного пребывания)</a:t>
                      </a:r>
                      <a:endParaRPr lang="ru-RU" sz="4000" b="1" i="0" u="none" strike="noStrike" cap="none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Arimo" panose="020B0604020202020204" charset="0"/>
                        <a:cs typeface="Arimo" panose="020B0604020202020204" charset="0"/>
                        <a:sym typeface="Arial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255004043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4584" y="4579194"/>
            <a:ext cx="6619491" cy="66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6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/>
          <p:nvPr/>
        </p:nvSpPr>
        <p:spPr>
          <a:xfrm>
            <a:off x="587204" y="586573"/>
            <a:ext cx="23212778" cy="12542866"/>
          </a:xfrm>
          <a:prstGeom prst="roundRect">
            <a:avLst>
              <a:gd name="adj" fmla="val 4955"/>
            </a:avLst>
          </a:prstGeom>
          <a:noFill/>
          <a:ln w="63500" cap="flat" cmpd="sng">
            <a:solidFill>
              <a:srgbClr val="833C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988" tIns="44994" rIns="89988" bIns="44994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2336801" y="2896131"/>
            <a:ext cx="20861866" cy="4524946"/>
          </a:xfrm>
          <a:prstGeom prst="roundRect">
            <a:avLst>
              <a:gd name="adj" fmla="val 7425"/>
            </a:avLst>
          </a:prstGeom>
          <a:solidFill>
            <a:schemeClr val="lt1"/>
          </a:solidFill>
          <a:ln>
            <a:noFill/>
          </a:ln>
          <a:effectLst>
            <a:outerShdw blurRad="736600" dist="38100" dir="2700000" algn="tl" rotWithShape="0">
              <a:srgbClr val="000000">
                <a:alpha val="32940"/>
              </a:srgbClr>
            </a:outerShdw>
          </a:effectLst>
        </p:spPr>
        <p:txBody>
          <a:bodyPr spcFirstLastPara="1" wrap="square" lIns="91414" tIns="45694" rIns="91414" bIns="45694" anchor="ctr" anchorCtr="0">
            <a:no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Петриченко Сергей Александрович </a:t>
            </a:r>
            <a:r>
              <a:rPr lang="ru-RU" sz="4400" dirty="0">
                <a:solidFill>
                  <a:srgbClr val="C00000"/>
                </a:solidFill>
                <a:latin typeface="Bookman Old Style" panose="02050604050505020204" pitchFamily="18" charset="0"/>
              </a:rPr>
              <a:t>–</a:t>
            </a:r>
          </a:p>
          <a:p>
            <a:pPr algn="ctr"/>
            <a:r>
              <a:rPr lang="ru-RU" sz="10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4400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председатель ассоциации развития детских лагерей Приморского края (Ассоциация РДЛ ПК), уполномоченный представитель Фонда развития детских лагерей по Приморскому краю, директор ДТЛ "Заповедный Меридиан", социальный предприниматель</a:t>
            </a:r>
            <a:endParaRPr sz="44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4141307" y="1261624"/>
            <a:ext cx="17252854" cy="169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45694" rIns="91414" bIns="45694" anchor="t" anchorCtr="0">
            <a:spAutoFit/>
          </a:bodyPr>
          <a:lstStyle/>
          <a:p>
            <a:pPr lvl="0"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детского отдыха в лагерях </a:t>
            </a:r>
            <a:endParaRPr lang="ru-RU" sz="54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5000" b="1" dirty="0">
              <a:solidFill>
                <a:srgbClr val="481A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3" name="Google Shape;223;p21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66856" y="876444"/>
            <a:ext cx="816014" cy="181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66856" y="1495014"/>
            <a:ext cx="816014" cy="181236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51;p19">
            <a:extLst>
              <a:ext uri="{FF2B5EF4-FFF2-40B4-BE49-F238E27FC236}">
                <a16:creationId xmlns:a16="http://schemas.microsoft.com/office/drawing/2014/main" xmlns="" id="{F9EBB662-BB42-473E-9827-FE1D90FBBEFA}"/>
              </a:ext>
            </a:extLst>
          </p:cNvPr>
          <p:cNvSpPr/>
          <p:nvPr/>
        </p:nvSpPr>
        <p:spPr>
          <a:xfrm>
            <a:off x="4641524" y="8314271"/>
            <a:ext cx="16052846" cy="392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4994" rIns="89988" bIns="44994" anchor="t" anchorCtr="0">
            <a:noAutofit/>
          </a:bodyPr>
          <a:lstStyle/>
          <a:p>
            <a:pPr lvl="0" algn="just"/>
            <a:endParaRPr lang="ru-RU" sz="2800" dirty="0">
              <a:solidFill>
                <a:srgbClr val="481A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Арка 13">
            <a:extLst>
              <a:ext uri="{FF2B5EF4-FFF2-40B4-BE49-F238E27FC236}">
                <a16:creationId xmlns:a16="http://schemas.microsoft.com/office/drawing/2014/main" xmlns="" id="{3C9F4219-39D1-4358-A8A3-CFAE801E4F61}"/>
              </a:ext>
            </a:extLst>
          </p:cNvPr>
          <p:cNvSpPr/>
          <p:nvPr/>
        </p:nvSpPr>
        <p:spPr>
          <a:xfrm rot="18477485">
            <a:off x="-3371600" y="10453259"/>
            <a:ext cx="8761806" cy="8761806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378">
              <a:defRPr/>
            </a:pPr>
            <a:endParaRPr lang="ru-RU" sz="2864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61B8122-3F15-460C-8C86-30985DD8D8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20694370" y="12236245"/>
            <a:ext cx="3363470" cy="33624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21E5A0E-918A-434F-A7BA-BD16B6AE3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4754" y="767848"/>
            <a:ext cx="2548518" cy="951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89956" y="7742758"/>
            <a:ext cx="131744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uller"/>
              </a:rPr>
              <a:t>12 – 15 марта 2025 года</a:t>
            </a:r>
          </a:p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Muller"/>
              </a:rPr>
              <a:t>Дальневосточный семинар-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Muller"/>
              </a:rPr>
              <a:t>интенсив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Muller"/>
              </a:rPr>
              <a:t> </a:t>
            </a:r>
          </a:p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Muller"/>
              </a:rPr>
              <a:t>Актуальные подходы организации детского отдыха в современных условиях: управленческие, педагогические технологии, новые векторы воспитания и развития детей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7981" y="7742758"/>
            <a:ext cx="3397498" cy="2928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22232" y="7698637"/>
            <a:ext cx="3766591" cy="39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6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565378-2F42-5593-B36F-99D78D77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182" y="1190924"/>
            <a:ext cx="16731498" cy="1060995"/>
          </a:xfrm>
        </p:spPr>
        <p:txBody>
          <a:bodyPr>
            <a:normAutofit/>
          </a:bodyPr>
          <a:lstStyle/>
          <a:p>
            <a:r>
              <a:rPr lang="ru-RU" sz="5080" b="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 					Команда ЦИСС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765C5D37-7710-5D5B-9A36-8410E6037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23641"/>
              </p:ext>
            </p:extLst>
          </p:nvPr>
        </p:nvGraphicFramePr>
        <p:xfrm>
          <a:off x="2504175" y="2536410"/>
          <a:ext cx="6912726" cy="9346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726">
                  <a:extLst>
                    <a:ext uri="{9D8B030D-6E8A-4147-A177-3AD203B41FA5}">
                      <a16:colId xmlns:a16="http://schemas.microsoft.com/office/drawing/2014/main" xmlns="" val="1548058167"/>
                    </a:ext>
                  </a:extLst>
                </a:gridCol>
              </a:tblGrid>
              <a:tr h="663622">
                <a:tc>
                  <a:txBody>
                    <a:bodyPr/>
                    <a:lstStyle/>
                    <a:p>
                      <a:pPr algn="ctr"/>
                      <a:r>
                        <a:rPr lang="ru-RU" sz="3300" b="1" dirty="0">
                          <a:solidFill>
                            <a:srgbClr val="ED533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</a:t>
                      </a:r>
                    </a:p>
                  </a:txBody>
                  <a:tcPr marL="165905" marR="165905" marT="82953" marB="829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83094809"/>
                  </a:ext>
                </a:extLst>
              </a:tr>
              <a:tr h="1161338">
                <a:tc>
                  <a:txBody>
                    <a:bodyPr/>
                    <a:lstStyle/>
                    <a:p>
                      <a:pPr algn="ctr"/>
                      <a:r>
                        <a:rPr lang="ru-RU" sz="3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690091, г. Владивосток,    </a:t>
                      </a:r>
                    </a:p>
                    <a:p>
                      <a:pPr algn="ctr"/>
                      <a:r>
                        <a:rPr lang="ru-RU" sz="3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Тигровая, д.7, офис 603</a:t>
                      </a:r>
                    </a:p>
                  </a:txBody>
                  <a:tcPr marL="165905" marR="165905" marT="82953" marB="829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89881239"/>
                  </a:ext>
                </a:extLst>
              </a:tr>
              <a:tr h="663622">
                <a:tc>
                  <a:txBody>
                    <a:bodyPr/>
                    <a:lstStyle/>
                    <a:p>
                      <a:pPr algn="ctr"/>
                      <a:r>
                        <a:rPr lang="ru-RU" sz="3300" b="1" dirty="0">
                          <a:solidFill>
                            <a:srgbClr val="ED533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горячей линии:</a:t>
                      </a:r>
                    </a:p>
                  </a:txBody>
                  <a:tcPr marL="165905" marR="165905" marT="82953" marB="829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34959761"/>
                  </a:ext>
                </a:extLst>
              </a:tr>
              <a:tr h="2654487">
                <a:tc>
                  <a:txBody>
                    <a:bodyPr/>
                    <a:lstStyle/>
                    <a:p>
                      <a:pPr algn="ctr"/>
                      <a:r>
                        <a:rPr lang="ru-RU" sz="3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8 800 555 09 33</a:t>
                      </a:r>
                    </a:p>
                    <a:p>
                      <a:pPr algn="ctr"/>
                      <a:r>
                        <a:rPr lang="ru-RU" sz="3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(доб.161,117,119)</a:t>
                      </a:r>
                    </a:p>
                    <a:p>
                      <a:pPr algn="ctr"/>
                      <a:endParaRPr lang="ru-RU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300" b="1" dirty="0">
                          <a:solidFill>
                            <a:srgbClr val="ED533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для связи в </a:t>
                      </a:r>
                      <a:r>
                        <a:rPr lang="en-US" sz="3300" b="1" dirty="0">
                          <a:solidFill>
                            <a:srgbClr val="ED533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w/a</a:t>
                      </a:r>
                      <a:r>
                        <a:rPr lang="ru-RU" sz="3300" b="1" dirty="0">
                          <a:solidFill>
                            <a:srgbClr val="ED533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300" b="1" dirty="0">
                        <a:solidFill>
                          <a:srgbClr val="ED533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+ 7</a:t>
                      </a:r>
                      <a:r>
                        <a:rPr lang="ru-RU" sz="3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994 110 47 49</a:t>
                      </a:r>
                      <a:r>
                        <a:rPr lang="ru-RU" sz="3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65905" marR="165905" marT="82953" marB="829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64827323"/>
                  </a:ext>
                </a:extLst>
              </a:tr>
              <a:tr h="663622">
                <a:tc>
                  <a:txBody>
                    <a:bodyPr/>
                    <a:lstStyle/>
                    <a:p>
                      <a:pPr algn="ctr"/>
                      <a:r>
                        <a:rPr lang="ru-RU" sz="3300" b="1" dirty="0">
                          <a:solidFill>
                            <a:srgbClr val="ED533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</a:t>
                      </a:r>
                    </a:p>
                  </a:txBody>
                  <a:tcPr marL="165905" marR="165905" marT="82953" marB="829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29179871"/>
                  </a:ext>
                </a:extLst>
              </a:tr>
              <a:tr h="663622"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mb.cisspk@cpp25.ru</a:t>
                      </a:r>
                    </a:p>
                  </a:txBody>
                  <a:tcPr marL="165905" marR="165905" marT="82953" marB="829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5480616"/>
                  </a:ext>
                </a:extLst>
              </a:tr>
              <a:tr h="663622">
                <a:tc>
                  <a:txBody>
                    <a:bodyPr/>
                    <a:lstStyle/>
                    <a:p>
                      <a:pPr algn="ctr"/>
                      <a:r>
                        <a:rPr lang="ru-RU" sz="3300" b="1">
                          <a:solidFill>
                            <a:srgbClr val="ED533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Сайт:</a:t>
                      </a:r>
                      <a:endParaRPr lang="ru-RU" sz="3300" b="1" dirty="0">
                        <a:solidFill>
                          <a:srgbClr val="ED533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905" marR="165905" marT="82953" marB="829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15323793"/>
                  </a:ext>
                </a:extLst>
              </a:tr>
              <a:tr h="1596829">
                <a:tc>
                  <a:txBody>
                    <a:bodyPr/>
                    <a:lstStyle/>
                    <a:p>
                      <a:endParaRPr lang="ru-RU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905" marR="165905" marT="82953" marB="829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83971702"/>
                  </a:ext>
                </a:extLst>
              </a:tr>
              <a:tr h="553018">
                <a:tc>
                  <a:txBody>
                    <a:bodyPr/>
                    <a:lstStyle/>
                    <a:p>
                      <a:endParaRPr lang="ru-RU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905" marR="165905" marT="82953" marB="829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9552452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6168E7-1D85-38D2-C9EB-3F15CA0C0386}"/>
              </a:ext>
            </a:extLst>
          </p:cNvPr>
          <p:cNvSpPr txBox="1"/>
          <p:nvPr/>
        </p:nvSpPr>
        <p:spPr>
          <a:xfrm>
            <a:off x="14193957" y="3253172"/>
            <a:ext cx="9696250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4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 Юлия Михайловна,</a:t>
            </a:r>
          </a:p>
          <a:p>
            <a:r>
              <a:rPr lang="ru-RU" sz="254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ЦИСС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7CBE41-97ED-5EF2-8650-CC969B0E6960}"/>
              </a:ext>
            </a:extLst>
          </p:cNvPr>
          <p:cNvSpPr txBox="1"/>
          <p:nvPr/>
        </p:nvSpPr>
        <p:spPr>
          <a:xfrm>
            <a:off x="14193957" y="6439856"/>
            <a:ext cx="9696250" cy="1264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4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Мажуга Анна Александровна,</a:t>
            </a:r>
          </a:p>
          <a:p>
            <a:r>
              <a:rPr lang="ru-RU" sz="254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ЦИСС</a:t>
            </a:r>
          </a:p>
          <a:p>
            <a:endParaRPr lang="ru-RU" sz="2540" dirty="0">
              <a:solidFill>
                <a:srgbClr val="562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8693" y="2444264"/>
            <a:ext cx="3658073" cy="2858129"/>
          </a:xfrm>
          <a:prstGeom prst="ellipse">
            <a:avLst/>
          </a:prstGeom>
          <a:pattFill prst="horzBrick">
            <a:fgClr>
              <a:schemeClr val="bg1"/>
            </a:fgClr>
            <a:bgClr>
              <a:schemeClr val="bg1"/>
            </a:bgClr>
          </a:pattFill>
          <a:ln w="98425" cap="rnd" cmpd="sng">
            <a:solidFill>
              <a:srgbClr val="F7F2E5"/>
            </a:solidFill>
          </a:ln>
          <a:effectLst>
            <a:outerShdw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F7F2E5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F9F918-B16B-44DE-9913-A86698423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8" y="10299364"/>
            <a:ext cx="3475129" cy="2834216"/>
          </a:xfrm>
          <a:prstGeom prst="ellipse">
            <a:avLst/>
          </a:prstGeom>
          <a:pattFill prst="horzBrick">
            <a:fgClr>
              <a:schemeClr val="bg1"/>
            </a:fgClr>
            <a:bgClr>
              <a:schemeClr val="bg1"/>
            </a:bgClr>
          </a:pattFill>
          <a:ln w="98425" cap="rnd" cmpd="sng">
            <a:solidFill>
              <a:srgbClr val="F7F2E5"/>
            </a:solidFill>
          </a:ln>
          <a:effectLst>
            <a:outerShdw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F7F2E5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FD41B8-E896-49CF-8ABE-42E7E927EF27}"/>
              </a:ext>
            </a:extLst>
          </p:cNvPr>
          <p:cNvSpPr txBox="1"/>
          <p:nvPr/>
        </p:nvSpPr>
        <p:spPr>
          <a:xfrm>
            <a:off x="14563543" y="10505136"/>
            <a:ext cx="6059249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4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Щукина</a:t>
            </a:r>
            <a:r>
              <a:rPr lang="en-US" sz="254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4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Вероника,</a:t>
            </a:r>
          </a:p>
          <a:p>
            <a:pPr lvl="0"/>
            <a:r>
              <a:rPr lang="ru-RU" sz="254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специалист-эксперт ЦИСС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4F1CA1B-F853-434E-9B68-361B6E86D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8" y="5756208"/>
            <a:ext cx="3051399" cy="4014652"/>
          </a:xfrm>
          <a:prstGeom prst="ellipse">
            <a:avLst/>
          </a:prstGeom>
          <a:pattFill prst="horzBrick">
            <a:fgClr>
              <a:schemeClr val="bg1"/>
            </a:fgClr>
            <a:bgClr>
              <a:schemeClr val="bg1"/>
            </a:bgClr>
          </a:pattFill>
          <a:ln w="98425" cap="rnd" cmpd="sng">
            <a:solidFill>
              <a:srgbClr val="F7F2E5"/>
            </a:solidFill>
          </a:ln>
          <a:effectLst>
            <a:outerShdw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F7F2E5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7787720-8736-47DD-9C48-BEA67B894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5968" y="452854"/>
            <a:ext cx="2548850" cy="9519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B366AD1-C3BF-459B-91DD-0D93B04BA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5507" y="9944559"/>
            <a:ext cx="2470061" cy="247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58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550</Words>
  <Application>Microsoft Office PowerPoint</Application>
  <PresentationFormat>Произвольный</PresentationFormat>
  <Paragraphs>95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Times New Roman</vt:lpstr>
      <vt:lpstr>Bookman Old Style</vt:lpstr>
      <vt:lpstr>Calibri Light</vt:lpstr>
      <vt:lpstr>Arial</vt:lpstr>
      <vt:lpstr>Arimo</vt:lpstr>
      <vt:lpstr>Tahoma</vt:lpstr>
      <vt:lpstr>Calibri</vt:lpstr>
      <vt:lpstr>Muller</vt:lpstr>
      <vt:lpstr>Office Theme</vt:lpstr>
      <vt:lpstr>2_Тема Office</vt:lpstr>
      <vt:lpstr>Презентация PowerPoint</vt:lpstr>
      <vt:lpstr>Региональные меры поддержки  социальных предпринимателей: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контакты      Команда ЦИСС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Потарусова Ольга Александровна</dc:creator>
  <cp:lastModifiedBy>Мовлаева Рената Видадиевна</cp:lastModifiedBy>
  <cp:revision>96</cp:revision>
  <cp:lastPrinted>2025-02-04T07:13:09Z</cp:lastPrinted>
  <dcterms:modified xsi:type="dcterms:W3CDTF">2025-02-11T05:52:27Z</dcterms:modified>
</cp:coreProperties>
</file>