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4" r:id="rId2"/>
  </p:sldMasterIdLst>
  <p:notesMasterIdLst>
    <p:notesMasterId r:id="rId7"/>
  </p:notesMasterIdLst>
  <p:sldIdLst>
    <p:sldId id="682" r:id="rId3"/>
    <p:sldId id="686" r:id="rId4"/>
    <p:sldId id="685" r:id="rId5"/>
    <p:sldId id="691" r:id="rId6"/>
  </p:sldIdLst>
  <p:sldSz cx="24387175" cy="13716000"/>
  <p:notesSz cx="6797675" cy="9926638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Tahoma" panose="020B0604030504040204" pitchFamily="3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43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A5A5"/>
    <a:srgbClr val="139D72"/>
    <a:srgbClr val="1F45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D7ADB97-6DBE-4AF1-A50E-29A37A6E1B2D}">
  <a:tblStyle styleId="{3D7ADB97-6DBE-4AF1-A50E-29A37A6E1B2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74" autoAdjust="0"/>
  </p:normalViewPr>
  <p:slideViewPr>
    <p:cSldViewPr snapToGrid="0" showGuides="1">
      <p:cViewPr varScale="1">
        <p:scale>
          <a:sx n="56" d="100"/>
          <a:sy n="56" d="100"/>
        </p:scale>
        <p:origin x="474" y="102"/>
      </p:cViewPr>
      <p:guideLst>
        <p:guide orient="horz" pos="4343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330200"/>
            <a:ext cx="2900363" cy="16319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374675" y="2067178"/>
            <a:ext cx="2997222" cy="19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1625911" cy="217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2120661" y="0"/>
            <a:ext cx="1625911" cy="217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6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4134502"/>
            <a:ext cx="1625911" cy="217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6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2120661" y="4134502"/>
            <a:ext cx="1625911" cy="217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600" smtClean="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buSzPts val="1400"/>
              </a:pPr>
              <a:t>‹#›</a:t>
            </a:fld>
            <a:endParaRPr lang="en-US" sz="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05363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71488" y="504825"/>
            <a:ext cx="2425700" cy="13636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3680765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71488" y="504825"/>
            <a:ext cx="2425700" cy="13636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145827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71488" y="504825"/>
            <a:ext cx="2425700" cy="13636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393757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1219320" y="3209400"/>
            <a:ext cx="10710360" cy="7954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12465720" y="3209400"/>
            <a:ext cx="10710360" cy="7954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46548" y="633608"/>
            <a:ext cx="2916970" cy="668436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1909354" y="650948"/>
            <a:ext cx="1262466" cy="214700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buClrTx/>
              <a:buFontTx/>
              <a:buNone/>
            </a:pPr>
            <a:endParaRPr lang="ru-RU" sz="2864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6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919" y="3419479"/>
            <a:ext cx="21033938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919" y="9178931"/>
            <a:ext cx="21033938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/>
                </a:solidFill>
              </a:defRPr>
            </a:lvl1pPr>
            <a:lvl2pPr marL="914406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12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1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3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3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4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4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10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619" y="3651250"/>
            <a:ext cx="10364551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6009" y="3651250"/>
            <a:ext cx="10364551" cy="87026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23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797" y="730253"/>
            <a:ext cx="21033938" cy="265112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799" y="3362326"/>
            <a:ext cx="10316915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6" indent="0">
              <a:buNone/>
              <a:defRPr sz="4000" b="1"/>
            </a:lvl2pPr>
            <a:lvl3pPr marL="1828812" indent="0">
              <a:buNone/>
              <a:defRPr sz="3600" b="1"/>
            </a:lvl3pPr>
            <a:lvl4pPr marL="2743218" indent="0">
              <a:buNone/>
              <a:defRPr sz="3200" b="1"/>
            </a:lvl4pPr>
            <a:lvl5pPr marL="3657624" indent="0">
              <a:buNone/>
              <a:defRPr sz="3200" b="1"/>
            </a:lvl5pPr>
            <a:lvl6pPr marL="4572030" indent="0">
              <a:buNone/>
              <a:defRPr sz="3200" b="1"/>
            </a:lvl6pPr>
            <a:lvl7pPr marL="5486436" indent="0">
              <a:buNone/>
              <a:defRPr sz="3200" b="1"/>
            </a:lvl7pPr>
            <a:lvl8pPr marL="6400842" indent="0">
              <a:buNone/>
              <a:defRPr sz="3200" b="1"/>
            </a:lvl8pPr>
            <a:lvl9pPr marL="7315248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799" y="5010150"/>
            <a:ext cx="10316915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6009" y="3362326"/>
            <a:ext cx="1036772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6" indent="0">
              <a:buNone/>
              <a:defRPr sz="4000" b="1"/>
            </a:lvl2pPr>
            <a:lvl3pPr marL="1828812" indent="0">
              <a:buNone/>
              <a:defRPr sz="3600" b="1"/>
            </a:lvl3pPr>
            <a:lvl4pPr marL="2743218" indent="0">
              <a:buNone/>
              <a:defRPr sz="3200" b="1"/>
            </a:lvl4pPr>
            <a:lvl5pPr marL="3657624" indent="0">
              <a:buNone/>
              <a:defRPr sz="3200" b="1"/>
            </a:lvl5pPr>
            <a:lvl6pPr marL="4572030" indent="0">
              <a:buNone/>
              <a:defRPr sz="3200" b="1"/>
            </a:lvl6pPr>
            <a:lvl7pPr marL="5486436" indent="0">
              <a:buNone/>
              <a:defRPr sz="3200" b="1"/>
            </a:lvl7pPr>
            <a:lvl8pPr marL="6400842" indent="0">
              <a:buNone/>
              <a:defRPr sz="3200" b="1"/>
            </a:lvl8pPr>
            <a:lvl9pPr marL="7315248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6009" y="5010150"/>
            <a:ext cx="10367726" cy="7369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69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312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091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796" y="914400"/>
            <a:ext cx="7865498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7726" y="1974855"/>
            <a:ext cx="1234600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796" y="4114800"/>
            <a:ext cx="7865498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6" indent="0">
              <a:buNone/>
              <a:defRPr sz="2800"/>
            </a:lvl2pPr>
            <a:lvl3pPr marL="1828812" indent="0">
              <a:buNone/>
              <a:defRPr sz="2400"/>
            </a:lvl3pPr>
            <a:lvl4pPr marL="2743218" indent="0">
              <a:buNone/>
              <a:defRPr sz="2000"/>
            </a:lvl4pPr>
            <a:lvl5pPr marL="3657624" indent="0">
              <a:buNone/>
              <a:defRPr sz="2000"/>
            </a:lvl5pPr>
            <a:lvl6pPr marL="4572030" indent="0">
              <a:buNone/>
              <a:defRPr sz="2000"/>
            </a:lvl6pPr>
            <a:lvl7pPr marL="5486436" indent="0">
              <a:buNone/>
              <a:defRPr sz="2000"/>
            </a:lvl7pPr>
            <a:lvl8pPr marL="6400842" indent="0">
              <a:buNone/>
              <a:defRPr sz="2000"/>
            </a:lvl8pPr>
            <a:lvl9pPr marL="7315248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51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796" y="914400"/>
            <a:ext cx="7865498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7726" y="1974855"/>
            <a:ext cx="1234600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6" indent="0">
              <a:buNone/>
              <a:defRPr sz="5600"/>
            </a:lvl2pPr>
            <a:lvl3pPr marL="1828812" indent="0">
              <a:buNone/>
              <a:defRPr sz="4800"/>
            </a:lvl3pPr>
            <a:lvl4pPr marL="2743218" indent="0">
              <a:buNone/>
              <a:defRPr sz="4000"/>
            </a:lvl4pPr>
            <a:lvl5pPr marL="3657624" indent="0">
              <a:buNone/>
              <a:defRPr sz="4000"/>
            </a:lvl5pPr>
            <a:lvl6pPr marL="4572030" indent="0">
              <a:buNone/>
              <a:defRPr sz="4000"/>
            </a:lvl6pPr>
            <a:lvl7pPr marL="5486436" indent="0">
              <a:buNone/>
              <a:defRPr sz="4000"/>
            </a:lvl7pPr>
            <a:lvl8pPr marL="6400842" indent="0">
              <a:buNone/>
              <a:defRPr sz="4000"/>
            </a:lvl8pPr>
            <a:lvl9pPr marL="7315248" indent="0">
              <a:buNone/>
              <a:defRPr sz="4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796" y="4114800"/>
            <a:ext cx="7865498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6" indent="0">
              <a:buNone/>
              <a:defRPr sz="2800"/>
            </a:lvl2pPr>
            <a:lvl3pPr marL="1828812" indent="0">
              <a:buNone/>
              <a:defRPr sz="2400"/>
            </a:lvl3pPr>
            <a:lvl4pPr marL="2743218" indent="0">
              <a:buNone/>
              <a:defRPr sz="2000"/>
            </a:lvl4pPr>
            <a:lvl5pPr marL="3657624" indent="0">
              <a:buNone/>
              <a:defRPr sz="2000"/>
            </a:lvl5pPr>
            <a:lvl6pPr marL="4572030" indent="0">
              <a:buNone/>
              <a:defRPr sz="2000"/>
            </a:lvl6pPr>
            <a:lvl7pPr marL="5486436" indent="0">
              <a:buNone/>
              <a:defRPr sz="2000"/>
            </a:lvl7pPr>
            <a:lvl8pPr marL="6400842" indent="0">
              <a:buNone/>
              <a:defRPr sz="2000"/>
            </a:lvl8pPr>
            <a:lvl9pPr marL="7315248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745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66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52072" y="730252"/>
            <a:ext cx="5258485" cy="1162367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622" y="730252"/>
            <a:ext cx="15470614" cy="1162367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88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subTitle" idx="1"/>
          </p:nvPr>
        </p:nvSpPr>
        <p:spPr>
          <a:xfrm>
            <a:off x="1219320" y="547200"/>
            <a:ext cx="21947760" cy="10616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1219320" y="3209400"/>
            <a:ext cx="107103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2"/>
          </p:nvPr>
        </p:nvSpPr>
        <p:spPr>
          <a:xfrm>
            <a:off x="12465720" y="3209400"/>
            <a:ext cx="10710360" cy="7954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3"/>
          </p:nvPr>
        </p:nvSpPr>
        <p:spPr>
          <a:xfrm>
            <a:off x="1219320" y="7364520"/>
            <a:ext cx="107103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1"/>
          </p:nvPr>
        </p:nvSpPr>
        <p:spPr>
          <a:xfrm>
            <a:off x="1219320" y="3209400"/>
            <a:ext cx="10710360" cy="7954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12465720" y="3209400"/>
            <a:ext cx="107103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3"/>
          </p:nvPr>
        </p:nvSpPr>
        <p:spPr>
          <a:xfrm>
            <a:off x="12465720" y="7364520"/>
            <a:ext cx="107103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1219320" y="3209400"/>
            <a:ext cx="107103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12465720" y="3209400"/>
            <a:ext cx="107103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3"/>
          </p:nvPr>
        </p:nvSpPr>
        <p:spPr>
          <a:xfrm>
            <a:off x="1219320" y="7364520"/>
            <a:ext cx="219477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1219320" y="3209400"/>
            <a:ext cx="219477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1219320" y="7364520"/>
            <a:ext cx="2194776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B1B1A-BF3D-45A9-92FD-61C78FA0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917" y="3419477"/>
            <a:ext cx="21033938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2BC1ED-B4AE-4C63-8693-D589F967A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917" y="9178927"/>
            <a:ext cx="21033938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CED3E9-C266-4CFB-8213-9A178713A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A927-6BBD-4412-9826-59C3F26CAD8D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57AA0D-0E7E-45DF-BEE4-D5A50F0B9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28E01A-6962-4004-AAE5-AB3670E1C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4BFEB-B00D-44EE-83A6-176C541BB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99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9040" y="2244726"/>
            <a:ext cx="20729099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399" y="7204078"/>
            <a:ext cx="18290381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6" indent="0" algn="ctr">
              <a:buNone/>
              <a:defRPr sz="4000"/>
            </a:lvl2pPr>
            <a:lvl3pPr marL="1828812" indent="0" algn="ctr">
              <a:buNone/>
              <a:defRPr sz="3600"/>
            </a:lvl3pPr>
            <a:lvl4pPr marL="2743218" indent="0" algn="ctr">
              <a:buNone/>
              <a:defRPr sz="3200"/>
            </a:lvl4pPr>
            <a:lvl5pPr marL="3657624" indent="0" algn="ctr">
              <a:buNone/>
              <a:defRPr sz="3200"/>
            </a:lvl5pPr>
            <a:lvl6pPr marL="4572030" indent="0" algn="ctr">
              <a:buNone/>
              <a:defRPr sz="3200"/>
            </a:lvl6pPr>
            <a:lvl7pPr marL="5486436" indent="0" algn="ctr">
              <a:buNone/>
              <a:defRPr sz="3200"/>
            </a:lvl7pPr>
            <a:lvl8pPr marL="6400842" indent="0" algn="ctr">
              <a:buNone/>
              <a:defRPr sz="3200"/>
            </a:lvl8pPr>
            <a:lvl9pPr marL="7315248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23443" y="12712705"/>
            <a:ext cx="5487114" cy="730250"/>
          </a:xfrm>
          <a:prstGeom prst="rect">
            <a:avLst/>
          </a:prstGeom>
        </p:spPr>
        <p:txBody>
          <a:bodyPr/>
          <a:lstStyle/>
          <a:p>
            <a:pPr defTabSz="829544">
              <a:buClrTx/>
            </a:pPr>
            <a:fld id="{5059C1AD-E551-4CEB-BCD3-CC54D33833DC}" type="slidenum">
              <a:rPr lang="ru-RU" sz="360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‹#›</a:t>
            </a:fld>
            <a:endParaRPr lang="ru-RU" sz="36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46548" y="633608"/>
            <a:ext cx="2916970" cy="668436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909354" y="650948"/>
            <a:ext cx="1262466" cy="214700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buClrTx/>
              <a:buFontTx/>
              <a:buNone/>
            </a:pPr>
            <a:endParaRPr lang="ru-RU" sz="2864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68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219320" y="3209400"/>
            <a:ext cx="21947760" cy="7954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6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23063357" y="12828144"/>
            <a:ext cx="955500" cy="760056"/>
          </a:xfrm>
          <a:prstGeom prst="ellipse">
            <a:avLst/>
          </a:prstGeom>
          <a:solidFill>
            <a:srgbClr val="F7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buClrTx/>
              <a:buFontTx/>
              <a:buNone/>
            </a:pPr>
            <a:endParaRPr lang="ru-RU" sz="3266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21" y="730253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21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5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544">
              <a:buClrTx/>
            </a:pPr>
            <a:fld id="{03C0729D-6DE3-4785-BDC3-95AD7889F248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829544">
                <a:buClrTx/>
              </a:pPr>
              <a:t>08.09.2026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4" y="12712705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544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3013816" y="12932580"/>
            <a:ext cx="1054581" cy="435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29544">
              <a:buClrTx/>
              <a:buFontTx/>
              <a:buNone/>
            </a:pPr>
            <a:fld id="{B4796126-9FE8-47CA-8F39-CFE5822E4F2F}" type="slidenum">
              <a:rPr lang="ru-RU" sz="2228" kern="1200" smtClean="0">
                <a:solidFill>
                  <a:srgbClr val="562212"/>
                </a:solidFill>
                <a:latin typeface="Calibri"/>
                <a:ea typeface="+mn-ea"/>
                <a:cs typeface="+mn-cs"/>
              </a:rPr>
              <a:pPr algn="ctr" defTabSz="829544">
                <a:buClrTx/>
                <a:buFontTx/>
                <a:buNone/>
              </a:pPr>
              <a:t>‹#›</a:t>
            </a:fld>
            <a:endParaRPr lang="ru-RU" sz="2228" kern="1200" dirty="0">
              <a:solidFill>
                <a:srgbClr val="562212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62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1828812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4" indent="-457204" algn="l" defTabSz="1828812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8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16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20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26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34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38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46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50" indent="-457204" algn="l" defTabSz="18288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6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12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18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24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30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36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42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48" algn="l" defTabSz="1828812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gif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2.gif"/><Relationship Id="rId5" Type="http://schemas.openxmlformats.org/officeDocument/2006/relationships/image" Target="../media/image4.jpe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png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14622" y="919685"/>
            <a:ext cx="1475046" cy="396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378">
              <a:buClrTx/>
              <a:defRPr/>
            </a:pPr>
            <a:endParaRPr lang="ru-RU" sz="3266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62754" y="12787486"/>
            <a:ext cx="1161034" cy="859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ru-RU" sz="2540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76659" y="6522995"/>
            <a:ext cx="266420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254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976659" y="6522995"/>
            <a:ext cx="266420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254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0666D94-7AFB-4CC2-9AAD-7F8D26BD57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18" y="186945"/>
            <a:ext cx="5445022" cy="149791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A8896F-67A2-451B-B159-7660A3429824}"/>
              </a:ext>
            </a:extLst>
          </p:cNvPr>
          <p:cNvSpPr/>
          <p:nvPr/>
        </p:nvSpPr>
        <p:spPr>
          <a:xfrm>
            <a:off x="20507446" y="310159"/>
            <a:ext cx="3396926" cy="1264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A16790-32D6-4032-AD92-D16AD21818A0}"/>
              </a:ext>
            </a:extLst>
          </p:cNvPr>
          <p:cNvSpPr/>
          <p:nvPr/>
        </p:nvSpPr>
        <p:spPr>
          <a:xfrm>
            <a:off x="3869053" y="1892198"/>
            <a:ext cx="17654068" cy="830997"/>
          </a:xfrm>
          <a:prstGeom prst="rect">
            <a:avLst/>
          </a:prstGeom>
          <a:solidFill>
            <a:srgbClr val="C59368">
              <a:alpha val="20000"/>
            </a:srgbClr>
          </a:solidFill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ru-RU" sz="4800" b="1" kern="1200" dirty="0">
                <a:solidFill>
                  <a:srgbClr val="56221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Центр инноваций социальной сферы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774DB8-9318-407D-9438-CF390229DE89}"/>
              </a:ext>
            </a:extLst>
          </p:cNvPr>
          <p:cNvSpPr txBox="1"/>
          <p:nvPr/>
        </p:nvSpPr>
        <p:spPr>
          <a:xfrm>
            <a:off x="4009292" y="3299250"/>
            <a:ext cx="1787256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по получению статуса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«Социальное предприятие»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финансовому, юридическому консультированию, маркетингу,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налогооблажению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финансирования от Фонда развития Приморского края по ставкам от 5% 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поручительства Гарантийного фонда Приморского края по льготным условиям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получении имущественных мер поддержки 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социального бизнеса (Радио – теле- эфиры, подкасты, истории успеха)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 взаимодействию с ОИВ и ОМСУ 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 (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аселераторы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семинары, тренинги, мастер-классы)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сообщества социальных предпринимателей (Клуб СП)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мер поддержки для развития бизнеса и росту доходов (брендирование, создание сайта, реклама в 2ГИС, полиграфия и др.)</a:t>
            </a:r>
          </a:p>
        </p:txBody>
      </p:sp>
      <p:pic>
        <p:nvPicPr>
          <p:cNvPr id="1028" name="Picture 4" descr="Лейбл заголовка">
            <a:extLst>
              <a:ext uri="{FF2B5EF4-FFF2-40B4-BE49-F238E27FC236}">
                <a16:creationId xmlns:a16="http://schemas.microsoft.com/office/drawing/2014/main" id="{227B7554-FC31-4AD3-80EA-4BA6A484A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659" y="10320288"/>
            <a:ext cx="2512979" cy="251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59266217-5B88-40C4-B6B2-70152971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4" y="10494087"/>
            <a:ext cx="4273470" cy="2402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A93A97-28E3-41E8-A2F3-07341F2C93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5268" y="10494087"/>
            <a:ext cx="5020717" cy="23395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CCD088-FBFA-4560-A1EF-29598D43E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36251" y="10494087"/>
            <a:ext cx="2512979" cy="22272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B652F4-BE30-493D-9903-44C585C93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2080" y="10494088"/>
            <a:ext cx="6745041" cy="2227222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80BF59C7-8B46-D30B-64DA-D15A3E4B79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3461" y="-54399"/>
            <a:ext cx="24545628" cy="1377039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шаблон, прямоугольный, Симметрия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E85F75F3-00FE-3727-E20F-8329DD03C2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9255" y="10641056"/>
            <a:ext cx="2383205" cy="2227223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шаблон, Симметрия, прямоугольный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050D60E9-2747-643C-4E04-A3894EE675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78568" y="10736089"/>
            <a:ext cx="2173761" cy="1918494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шаблон, прямоуголь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BEE97BE-F703-E278-D0AF-1BFB71D713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9315" y="10736088"/>
            <a:ext cx="2165307" cy="2013757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id="{896951B7-CDD8-451F-9224-F2754918BE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334638" y="475932"/>
            <a:ext cx="1161034" cy="126479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333A258-1EEC-BB93-BFCA-C048D88E69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9632" y="10736088"/>
            <a:ext cx="1366768" cy="123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717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14622" y="919685"/>
            <a:ext cx="1475046" cy="396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378">
              <a:buClrTx/>
              <a:defRPr/>
            </a:pPr>
            <a:endParaRPr lang="ru-RU" sz="3266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62754" y="12787486"/>
            <a:ext cx="1161034" cy="859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ru-RU" sz="2540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76659" y="6522995"/>
            <a:ext cx="266420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254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976659" y="6522995"/>
            <a:ext cx="266420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254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0666D94-7AFB-4CC2-9AAD-7F8D26BD57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18" y="186945"/>
            <a:ext cx="5445022" cy="149791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A8896F-67A2-451B-B159-7660A3429824}"/>
              </a:ext>
            </a:extLst>
          </p:cNvPr>
          <p:cNvSpPr/>
          <p:nvPr/>
        </p:nvSpPr>
        <p:spPr>
          <a:xfrm>
            <a:off x="20507446" y="310159"/>
            <a:ext cx="3396926" cy="1264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A16790-32D6-4032-AD92-D16AD21818A0}"/>
              </a:ext>
            </a:extLst>
          </p:cNvPr>
          <p:cNvSpPr/>
          <p:nvPr/>
        </p:nvSpPr>
        <p:spPr>
          <a:xfrm>
            <a:off x="3869053" y="1892198"/>
            <a:ext cx="17654068" cy="830997"/>
          </a:xfrm>
          <a:prstGeom prst="rect">
            <a:avLst/>
          </a:prstGeom>
          <a:solidFill>
            <a:srgbClr val="C59368">
              <a:alpha val="20000"/>
            </a:srgbClr>
          </a:solidFill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ru-RU" sz="4800" b="1" kern="1200" dirty="0">
                <a:solidFill>
                  <a:srgbClr val="56221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Центр инноваций социальной сферы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774DB8-9318-407D-9438-CF390229DE89}"/>
              </a:ext>
            </a:extLst>
          </p:cNvPr>
          <p:cNvSpPr txBox="1"/>
          <p:nvPr/>
        </p:nvSpPr>
        <p:spPr>
          <a:xfrm>
            <a:off x="4009292" y="3299250"/>
            <a:ext cx="1787256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по получению статуса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«Социальное предприятие»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финансовому, юридическому консультированию, маркетингу,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налогооблажению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финансирования от Фонда развития Приморского края по ставкам от 5% 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поручительства Гарантийного фонда Приморского края по льготным условиям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получении имущественных мер поддержки 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социального бизнеса (Радио – теле- эфиры, подкасты, истории успеха)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 взаимодействию с ОИВ и ОМСУ 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 (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аселераторы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семинары, тренинги, мастер-классы)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сообщества социальных предпринимателей (Клуб СП)</a:t>
            </a:r>
          </a:p>
          <a:p>
            <a:pPr marL="720725" indent="-720725" algn="just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мер поддержки для развития бизнеса и росту доходов (брендирование, создание сайта, реклама в 2ГИС, полиграфия и др.)</a:t>
            </a:r>
          </a:p>
        </p:txBody>
      </p:sp>
      <p:pic>
        <p:nvPicPr>
          <p:cNvPr id="1028" name="Picture 4" descr="Лейбл заголовка">
            <a:extLst>
              <a:ext uri="{FF2B5EF4-FFF2-40B4-BE49-F238E27FC236}">
                <a16:creationId xmlns:a16="http://schemas.microsoft.com/office/drawing/2014/main" id="{227B7554-FC31-4AD3-80EA-4BA6A484A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659" y="10320288"/>
            <a:ext cx="2512979" cy="251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59266217-5B88-40C4-B6B2-70152971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4" y="10494087"/>
            <a:ext cx="4273470" cy="2402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A93A97-28E3-41E8-A2F3-07341F2C93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5268" y="10494087"/>
            <a:ext cx="5020717" cy="23395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CCD088-FBFA-4560-A1EF-29598D43E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36251" y="10494087"/>
            <a:ext cx="2512979" cy="22272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B652F4-BE30-493D-9903-44C585C93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2080" y="10494088"/>
            <a:ext cx="6745041" cy="2227222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964480AC-DD5C-0B61-8584-F89A6E8AAD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43" y="20066"/>
            <a:ext cx="24346732" cy="13626604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снимок экрана, корабль, небо&#10;&#10;Автоматически созданное описание">
            <a:extLst>
              <a:ext uri="{FF2B5EF4-FFF2-40B4-BE49-F238E27FC236}">
                <a16:creationId xmlns:a16="http://schemas.microsoft.com/office/drawing/2014/main" id="{328FC6B1-8477-4F43-C986-303172AE9F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" y="0"/>
            <a:ext cx="24387175" cy="13716000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id="{104211AE-63F8-246E-792E-8BADB07FE5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89668" y="11693556"/>
            <a:ext cx="1161034" cy="126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1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5511262" cy="5852668"/>
          </a:xfrm>
          <a:prstGeom prst="rect">
            <a:avLst/>
          </a:prstGeom>
        </p:spPr>
      </p:pic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8EE474EE-7DD4-4DDE-8B91-9E02CEA331BE}"/>
              </a:ext>
            </a:extLst>
          </p:cNvPr>
          <p:cNvSpPr txBox="1">
            <a:spLocks/>
          </p:cNvSpPr>
          <p:nvPr/>
        </p:nvSpPr>
        <p:spPr>
          <a:xfrm>
            <a:off x="1976939" y="9101526"/>
            <a:ext cx="20980338" cy="2868782"/>
          </a:xfrm>
          <a:prstGeom prst="rect">
            <a:avLst/>
          </a:prstGeom>
        </p:spPr>
        <p:txBody>
          <a:bodyPr vert="horz" lIns="165906" tIns="82952" rIns="165906" bIns="82952" rtlCol="0" anchor="b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354" b="1" spc="-10" dirty="0">
                <a:solidFill>
                  <a:srgbClr val="F84000"/>
                </a:solidFill>
                <a:latin typeface="Tahoma"/>
                <a:cs typeface="Tahoma"/>
              </a:rPr>
              <a:t>Консультация</a:t>
            </a:r>
          </a:p>
          <a:p>
            <a:pPr algn="ctr"/>
            <a:r>
              <a:rPr lang="ru-RU" sz="4354" b="1" spc="-10" dirty="0">
                <a:solidFill>
                  <a:srgbClr val="F84000"/>
                </a:solidFill>
                <a:latin typeface="Tahoma"/>
                <a:cs typeface="Tahoma"/>
              </a:rPr>
              <a:t> о порядке получения статуса «Социальное предприятие» и доступных мерах государственной поддержки</a:t>
            </a:r>
            <a:br>
              <a:rPr lang="ru-RU" sz="4354" b="1" spc="-10" dirty="0">
                <a:solidFill>
                  <a:srgbClr val="F84000"/>
                </a:solidFill>
                <a:latin typeface="Tahoma"/>
                <a:cs typeface="Tahoma"/>
              </a:rPr>
            </a:br>
            <a:endParaRPr lang="ru-RU" sz="4354" b="1" spc="-10" dirty="0">
              <a:solidFill>
                <a:srgbClr val="F84000"/>
              </a:solidFill>
              <a:latin typeface="Tahoma"/>
              <a:cs typeface="Tahoma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D1DEFA0-9EE3-4BD7-8064-E5B75CBF78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" t="6810"/>
          <a:stretch/>
        </p:blipFill>
        <p:spPr>
          <a:xfrm>
            <a:off x="9538376" y="3092577"/>
            <a:ext cx="5857464" cy="58526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1891" y="10535917"/>
            <a:ext cx="3365284" cy="33652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160" y="929293"/>
            <a:ext cx="7338738" cy="1621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3637" y="1099996"/>
            <a:ext cx="2036240" cy="128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44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14622" y="919685"/>
            <a:ext cx="1475046" cy="396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378">
              <a:buClrTx/>
              <a:defRPr/>
            </a:pPr>
            <a:endParaRPr lang="ru-RU" sz="3266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62754" y="12787486"/>
            <a:ext cx="1161034" cy="859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ru-RU" sz="2540" kern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76659" y="6522995"/>
            <a:ext cx="266420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254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976659" y="6522995"/>
            <a:ext cx="266420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ru-RU" sz="254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A8896F-67A2-451B-B159-7660A3429824}"/>
              </a:ext>
            </a:extLst>
          </p:cNvPr>
          <p:cNvSpPr/>
          <p:nvPr/>
        </p:nvSpPr>
        <p:spPr>
          <a:xfrm>
            <a:off x="20507446" y="310159"/>
            <a:ext cx="3396926" cy="1264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ru-RU" sz="1800" kern="1200">
              <a:solidFill>
                <a:prstClr val="white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9732248E-A0F4-4356-8588-9D2B2B5666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156600"/>
              </p:ext>
            </p:extLst>
          </p:nvPr>
        </p:nvGraphicFramePr>
        <p:xfrm>
          <a:off x="3995738" y="5683250"/>
          <a:ext cx="4445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Объект упаковщика для оболочки" showAsIcon="1" r:id="rId4" imgW="444600" imgH="534600" progId="Package">
                  <p:embed/>
                </p:oleObj>
              </mc:Choice>
              <mc:Fallback>
                <p:oleObj name="Объект упаковщика для оболочки" showAsIcon="1" r:id="rId4" imgW="444600" imgH="5346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95738" y="5683250"/>
                        <a:ext cx="444500" cy="534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F44F91-89FC-4956-A711-81BC68A456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5855" y="199353"/>
            <a:ext cx="20690666" cy="13206488"/>
          </a:xfrm>
          <a:prstGeom prst="rect">
            <a:avLst/>
          </a:prstGeom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7D728983-3BD3-4203-ACF4-020FDE76EC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41188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09C53E7-1145-4418-8A3F-A354163731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96784" y="310159"/>
            <a:ext cx="3727003" cy="372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850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4205</TotalTime>
  <Words>246</Words>
  <Application>Microsoft Office PowerPoint</Application>
  <PresentationFormat>Произвольный</PresentationFormat>
  <Paragraphs>30</Paragraphs>
  <Slides>4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 Light</vt:lpstr>
      <vt:lpstr>Wingdings</vt:lpstr>
      <vt:lpstr>Tahoma</vt:lpstr>
      <vt:lpstr>Times New Roman</vt:lpstr>
      <vt:lpstr>Calibri</vt:lpstr>
      <vt:lpstr>Office Theme</vt:lpstr>
      <vt:lpstr>1_Тема Office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Потарусова Ольга Александровна</dc:creator>
  <cp:lastModifiedBy>Юлия Ермакова</cp:lastModifiedBy>
  <cp:revision>153</cp:revision>
  <cp:lastPrinted>2025-02-04T07:13:09Z</cp:lastPrinted>
  <dcterms:modified xsi:type="dcterms:W3CDTF">2026-09-08T04:15:26Z</dcterms:modified>
</cp:coreProperties>
</file>